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66" r:id="rId2"/>
    <p:sldId id="496" r:id="rId3"/>
    <p:sldId id="491" r:id="rId4"/>
    <p:sldId id="543" r:id="rId5"/>
    <p:sldId id="542" r:id="rId6"/>
    <p:sldId id="503" r:id="rId7"/>
    <p:sldId id="537" r:id="rId8"/>
    <p:sldId id="522" r:id="rId9"/>
    <p:sldId id="535" r:id="rId10"/>
    <p:sldId id="505" r:id="rId11"/>
    <p:sldId id="545" r:id="rId12"/>
    <p:sldId id="527" r:id="rId13"/>
    <p:sldId id="550" r:id="rId14"/>
    <p:sldId id="529" r:id="rId15"/>
    <p:sldId id="531" r:id="rId16"/>
    <p:sldId id="532" r:id="rId17"/>
    <p:sldId id="523" r:id="rId18"/>
    <p:sldId id="518" r:id="rId19"/>
    <p:sldId id="460" r:id="rId20"/>
    <p:sldId id="547" r:id="rId21"/>
    <p:sldId id="461" r:id="rId22"/>
  </p:sldIdLst>
  <p:sldSz cx="9144000" cy="6858000" type="screen4x3"/>
  <p:notesSz cx="9388475" cy="7102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 s" initials="bs" lastIdx="4" clrIdx="0">
    <p:extLst>
      <p:ext uri="{19B8F6BF-5375-455C-9EA6-DF929625EA0E}">
        <p15:presenceInfo xmlns:p15="http://schemas.microsoft.com/office/powerpoint/2012/main" userId="b90f565be91cc7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27" autoAdjust="0"/>
    <p:restoredTop sz="86410" autoAdjust="0"/>
  </p:normalViewPr>
  <p:slideViewPr>
    <p:cSldViewPr>
      <p:cViewPr varScale="1">
        <p:scale>
          <a:sx n="74" d="100"/>
          <a:sy n="74" d="100"/>
        </p:scale>
        <p:origin x="112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8339" cy="35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17964" y="0"/>
            <a:ext cx="4068339" cy="35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6119"/>
            <a:ext cx="4068339" cy="35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18" tIns="47060" rIns="94118" bIns="4706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17964" y="6746119"/>
            <a:ext cx="4068339" cy="35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18" tIns="47060" rIns="94118" bIns="470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574A5DD-2AE4-4C1C-B363-079F0BB0A6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000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8339" cy="35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7964" y="0"/>
            <a:ext cx="4068339" cy="35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17825" y="531813"/>
            <a:ext cx="3552825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848" y="3373676"/>
            <a:ext cx="7510780" cy="319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6119"/>
            <a:ext cx="4068339" cy="35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18" tIns="47060" rIns="94118" bIns="4706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7964" y="6746119"/>
            <a:ext cx="4068339" cy="35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18" tIns="47060" rIns="94118" bIns="470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F2682C8-A66D-4D38-8638-C13879339A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330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D8D85-D91D-45B4-A7B8-A1DDDB6C5E4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26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682C8-A66D-4D38-8638-C13879339A9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235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682C8-A66D-4D38-8638-C13879339A99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87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682C8-A66D-4D38-8638-C13879339A99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137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682C8-A66D-4D38-8638-C13879339A99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993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682C8-A66D-4D38-8638-C13879339A99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52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12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13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5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15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7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17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8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18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8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9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9F54691-93F1-4772-B456-158373E5EC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C449D-BEAB-42AB-9458-452C12EA5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91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6E9A4-0372-40CC-B71B-313F08238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2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97AC2-CE6E-4AC9-B5B9-210CB6BDB2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30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B2BC5-9E91-48D2-B091-E90126AAE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57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3B0B8-1844-49CB-BEAF-7F107314E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80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6B5BF-3422-4E96-91AA-2DE209F5D2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77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1B7D4-87CE-4AE4-B485-205C04298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74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8B63D-7DBB-48B1-B6C0-F09608E01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47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D91E7-DDA0-4FC0-A17E-0433A59B0E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73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50C62-37B8-4D6E-934E-D1DF24D77D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1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3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5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5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1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58C3B3B-18C8-4623-8EA9-B90415B698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C419-1321-4144-B8D5-2E02F78D727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6525"/>
            <a:ext cx="8229600" cy="1463675"/>
          </a:xfrm>
        </p:spPr>
        <p:txBody>
          <a:bodyPr/>
          <a:lstStyle/>
          <a:p>
            <a:br>
              <a:rPr lang="en-US" altLang="en-US" sz="5400" dirty="0">
                <a:solidFill>
                  <a:schemeClr val="tx1"/>
                </a:solidFill>
              </a:rPr>
            </a:br>
            <a:br>
              <a:rPr lang="en-US" altLang="en-US" sz="5400" dirty="0">
                <a:solidFill>
                  <a:schemeClr val="tx1"/>
                </a:solidFill>
              </a:rPr>
            </a:br>
            <a:r>
              <a:rPr lang="en-US" altLang="en-US" sz="4800" dirty="0">
                <a:solidFill>
                  <a:schemeClr val="tx1"/>
                </a:solidFill>
              </a:rPr>
              <a:t>Guadalupe</a:t>
            </a:r>
            <a:br>
              <a:rPr lang="en-US" altLang="en-US" sz="4800" dirty="0">
                <a:solidFill>
                  <a:schemeClr val="tx1"/>
                </a:solidFill>
              </a:rPr>
            </a:br>
            <a:r>
              <a:rPr lang="en-US" altLang="en-US" sz="4800" dirty="0">
                <a:solidFill>
                  <a:schemeClr val="tx1"/>
                </a:solidFill>
              </a:rPr>
              <a:t>City Council</a:t>
            </a:r>
            <a:br>
              <a:rPr lang="en-US" altLang="en-US" sz="5400" dirty="0">
                <a:solidFill>
                  <a:schemeClr val="tx1"/>
                </a:solidFill>
              </a:rPr>
            </a:br>
            <a:br>
              <a:rPr lang="en-US" altLang="en-US" sz="5400" dirty="0">
                <a:solidFill>
                  <a:schemeClr val="tx1"/>
                </a:solidFill>
              </a:rPr>
            </a:br>
            <a:endParaRPr lang="en-US" altLang="en-US" sz="4800" dirty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01000" cy="4675187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800" dirty="0">
                <a:solidFill>
                  <a:srgbClr val="FFC000"/>
                </a:solidFill>
              </a:rPr>
              <a:t>Design Review Permit for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800" i="1" dirty="0">
                <a:solidFill>
                  <a:srgbClr val="FFC000"/>
                </a:solidFill>
              </a:rPr>
              <a:t>12</a:t>
            </a:r>
            <a:r>
              <a:rPr lang="en-US" altLang="en-US" sz="4800" i="1" baseline="30000" dirty="0">
                <a:solidFill>
                  <a:srgbClr val="FFC000"/>
                </a:solidFill>
              </a:rPr>
              <a:t>th</a:t>
            </a:r>
            <a:r>
              <a:rPr lang="en-US" altLang="en-US" sz="4800" i="1" dirty="0">
                <a:solidFill>
                  <a:srgbClr val="FFC000"/>
                </a:solidFill>
              </a:rPr>
              <a:t> Street Apartments</a:t>
            </a:r>
            <a:r>
              <a:rPr lang="en-US" altLang="en-US" sz="5400" i="1" dirty="0">
                <a:solidFill>
                  <a:srgbClr val="FFC000"/>
                </a:solidFill>
              </a:rPr>
              <a:t> </a:t>
            </a:r>
            <a:r>
              <a:rPr lang="en-US" altLang="en-US" dirty="0"/>
              <a:t>Presented by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Bill Scott, Contract Planning Consultant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Guadalupe City Planning Department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September 12,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Zoning Code Conformance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FFFF00"/>
                </a:solidFill>
                <a:effectLst/>
              </a:rPr>
              <a:t>Density</a:t>
            </a:r>
            <a:r>
              <a:rPr lang="en-US" i="1" dirty="0">
                <a:effectLst/>
              </a:rPr>
              <a:t>:</a:t>
            </a:r>
            <a:r>
              <a:rPr lang="en-US" dirty="0">
                <a:effectLst/>
              </a:rPr>
              <a:t> GMC18.32.020(A): </a:t>
            </a:r>
            <a:r>
              <a:rPr lang="en-US" i="1" dirty="0">
                <a:effectLst/>
              </a:rPr>
              <a:t>One unit per 1,452 SF. - </a:t>
            </a:r>
            <a:r>
              <a:rPr lang="en-US" i="1" dirty="0">
                <a:solidFill>
                  <a:srgbClr val="FFFF00"/>
                </a:solidFill>
                <a:effectLst/>
              </a:rPr>
              <a:t>Met.</a:t>
            </a:r>
          </a:p>
          <a:p>
            <a:pPr marL="0" indent="0">
              <a:buNone/>
            </a:pPr>
            <a:endParaRPr lang="en-US" sz="800" i="1" dirty="0">
              <a:solidFill>
                <a:srgbClr val="FFFF00"/>
              </a:solidFill>
              <a:effectLst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FFFF00"/>
                </a:solidFill>
                <a:effectLst/>
              </a:rPr>
              <a:t>Building Setbacks: </a:t>
            </a:r>
            <a:r>
              <a:rPr lang="en-US" dirty="0">
                <a:effectLst/>
              </a:rPr>
              <a:t>18.52.040(D) - </a:t>
            </a:r>
            <a:r>
              <a:rPr lang="en-US" i="1" dirty="0">
                <a:solidFill>
                  <a:srgbClr val="FFFF00"/>
                </a:solidFill>
                <a:effectLst/>
              </a:rPr>
              <a:t>Met.</a:t>
            </a:r>
            <a:r>
              <a:rPr lang="en-US" dirty="0">
                <a:effectLst/>
              </a:rPr>
              <a:t> </a:t>
            </a:r>
          </a:p>
          <a:p>
            <a:pPr marL="0" indent="0">
              <a:buNone/>
            </a:pPr>
            <a:endParaRPr lang="en-US" sz="1000" dirty="0">
              <a:effectLst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FFFF00"/>
                </a:solidFill>
                <a:effectLst/>
              </a:rPr>
              <a:t>Parking (Apartments)</a:t>
            </a:r>
            <a:r>
              <a:rPr lang="en-US" i="1" dirty="0">
                <a:effectLst/>
              </a:rPr>
              <a:t>: </a:t>
            </a:r>
            <a:r>
              <a:rPr lang="en-US" dirty="0">
                <a:effectLst/>
              </a:rPr>
              <a:t>18.60.050(2) - </a:t>
            </a:r>
            <a:r>
              <a:rPr lang="en-US" i="1" dirty="0">
                <a:solidFill>
                  <a:srgbClr val="FFFF00"/>
                </a:solidFill>
                <a:effectLst/>
              </a:rPr>
              <a:t>Met.</a:t>
            </a:r>
          </a:p>
          <a:p>
            <a:pPr marL="0" indent="0">
              <a:buNone/>
            </a:pPr>
            <a:endParaRPr lang="en-US" sz="1100" dirty="0">
              <a:effectLst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FFFF00"/>
                </a:solidFill>
                <a:effectLst/>
              </a:rPr>
              <a:t>ADU Parking: </a:t>
            </a:r>
            <a:r>
              <a:rPr lang="en-US" dirty="0">
                <a:effectLst/>
              </a:rPr>
              <a:t>18.53.050 (G)(5)(b): 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Zero parking proposed. - </a:t>
            </a:r>
            <a:r>
              <a:rPr lang="en-US" i="1" dirty="0">
                <a:solidFill>
                  <a:srgbClr val="FFFF00"/>
                </a:solidFill>
                <a:effectLst/>
              </a:rPr>
              <a:t>Met @ Zoning Clearance.</a:t>
            </a:r>
          </a:p>
          <a:p>
            <a:pPr marL="0" indent="0">
              <a:buNone/>
            </a:pPr>
            <a:endParaRPr lang="en-US" sz="800" i="1" dirty="0">
              <a:solidFill>
                <a:srgbClr val="FFFF00"/>
              </a:solidFill>
              <a:effectLst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FFFF00"/>
                </a:solidFill>
                <a:effectLst/>
              </a:rPr>
              <a:t>Building Height: </a:t>
            </a:r>
            <a:r>
              <a:rPr lang="en-US" dirty="0">
                <a:effectLst/>
              </a:rPr>
              <a:t>18.52.020 35-foot Maximum. - </a:t>
            </a:r>
            <a:r>
              <a:rPr lang="en-US" i="1" dirty="0">
                <a:solidFill>
                  <a:srgbClr val="FFFF00"/>
                </a:solidFill>
                <a:effectLst/>
              </a:rPr>
              <a:t>Met.</a:t>
            </a:r>
          </a:p>
          <a:p>
            <a:pPr marL="0" indent="0">
              <a:buNone/>
            </a:pPr>
            <a:endParaRPr lang="en-US" i="1" dirty="0">
              <a:solidFill>
                <a:srgbClr val="FFFF00"/>
              </a:solidFill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i="1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7AC2-CE6E-4AC9-B5B9-210CB6BDB280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90231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2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4"/>
            <a:ext cx="8229600" cy="100647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Zoning Code Conformance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1772"/>
            <a:ext cx="8686800" cy="5562600"/>
          </a:xfrm>
        </p:spPr>
        <p:txBody>
          <a:bodyPr/>
          <a:lstStyle/>
          <a:p>
            <a:pPr marL="0" indent="0">
              <a:buNone/>
            </a:pPr>
            <a:endParaRPr lang="en-US" sz="1050" i="1" dirty="0">
              <a:solidFill>
                <a:srgbClr val="FFFF00"/>
              </a:solidFill>
              <a:effectLst/>
            </a:endParaRPr>
          </a:p>
          <a:p>
            <a:pPr marL="0" indent="0">
              <a:buNone/>
            </a:pPr>
            <a:r>
              <a:rPr lang="en-US" sz="2800" i="1" dirty="0">
                <a:solidFill>
                  <a:srgbClr val="FFFF00"/>
                </a:solidFill>
                <a:effectLst/>
              </a:rPr>
              <a:t>Landscape Coverage: </a:t>
            </a:r>
            <a:r>
              <a:rPr lang="en-US" sz="2800" dirty="0">
                <a:effectLst/>
              </a:rPr>
              <a:t>18.64.040(A) - 10% required - 27% Provided. </a:t>
            </a:r>
            <a:r>
              <a:rPr lang="en-US" sz="2800" i="1" u="sng" dirty="0">
                <a:solidFill>
                  <a:srgbClr val="FFFF00"/>
                </a:solidFill>
                <a:effectLst/>
              </a:rPr>
              <a:t>Met</a:t>
            </a:r>
            <a:r>
              <a:rPr lang="en-US" sz="2800" i="1" dirty="0">
                <a:solidFill>
                  <a:srgbClr val="FFFF00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en-US" sz="1000" dirty="0">
              <a:solidFill>
                <a:srgbClr val="FFFF00"/>
              </a:solidFill>
              <a:effectLst/>
            </a:endParaRPr>
          </a:p>
          <a:p>
            <a:pPr marL="0" indent="0">
              <a:buNone/>
            </a:pPr>
            <a:r>
              <a:rPr lang="en-US" sz="2800" i="1" dirty="0">
                <a:solidFill>
                  <a:srgbClr val="FFFF00"/>
                </a:solidFill>
                <a:effectLst/>
              </a:rPr>
              <a:t>Apartment Private Yards (Ground Floor): </a:t>
            </a:r>
            <a:r>
              <a:rPr lang="en-US" sz="2800" dirty="0">
                <a:effectLst/>
              </a:rPr>
              <a:t>18.52.100 - 100 SF minimum. Provided 136 to 300 SF. - </a:t>
            </a:r>
            <a:r>
              <a:rPr lang="en-US" sz="2800" i="1" u="sng" dirty="0">
                <a:solidFill>
                  <a:srgbClr val="FFFF00"/>
                </a:solidFill>
                <a:effectLst/>
              </a:rPr>
              <a:t>Met</a:t>
            </a:r>
            <a:r>
              <a:rPr lang="en-US" sz="2800" i="1" dirty="0">
                <a:solidFill>
                  <a:srgbClr val="FFFF00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en-US" sz="1000" dirty="0">
              <a:effectLst/>
            </a:endParaRPr>
          </a:p>
          <a:p>
            <a:pPr marL="0" indent="0">
              <a:buNone/>
            </a:pPr>
            <a:r>
              <a:rPr lang="en-US" sz="2800" i="1" dirty="0">
                <a:solidFill>
                  <a:srgbClr val="FFFF00"/>
                </a:solidFill>
                <a:effectLst/>
              </a:rPr>
              <a:t>Apartment Private Yards (Upper Floor): 1</a:t>
            </a:r>
            <a:r>
              <a:rPr lang="en-US" sz="2800" dirty="0">
                <a:effectLst/>
              </a:rPr>
              <a:t>8.52.100 - 50 SF minimum. Provided - 52 to 103 SF. </a:t>
            </a:r>
            <a:r>
              <a:rPr lang="en-US" sz="2800" i="1" u="sng" dirty="0">
                <a:solidFill>
                  <a:srgbClr val="FFFF00"/>
                </a:solidFill>
                <a:effectLst/>
              </a:rPr>
              <a:t>Met</a:t>
            </a:r>
            <a:r>
              <a:rPr lang="en-US" sz="2800" i="1" dirty="0">
                <a:solidFill>
                  <a:srgbClr val="FFFF00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en-US" sz="1050" dirty="0">
              <a:effectLst/>
            </a:endParaRPr>
          </a:p>
          <a:p>
            <a:pPr marL="0" indent="0">
              <a:buNone/>
            </a:pPr>
            <a:r>
              <a:rPr lang="en-US" sz="2800" i="1" dirty="0">
                <a:solidFill>
                  <a:srgbClr val="FFFF00"/>
                </a:solidFill>
                <a:effectLst/>
              </a:rPr>
              <a:t>ADUs Private Yards </a:t>
            </a:r>
            <a:r>
              <a:rPr lang="en-US" sz="2800" dirty="0">
                <a:effectLst/>
              </a:rPr>
              <a:t>18.53.050 (C)(11): Required: 225 SF - Provided 225 SF at Zoning Clearance.</a:t>
            </a:r>
          </a:p>
          <a:p>
            <a:pPr marL="0" indent="0">
              <a:buNone/>
            </a:pPr>
            <a:endParaRPr lang="en-US" sz="1000" dirty="0">
              <a:effectLst/>
            </a:endParaRPr>
          </a:p>
          <a:p>
            <a:pPr marL="0" indent="0">
              <a:buNone/>
            </a:pPr>
            <a:endParaRPr lang="en-US" sz="2800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ADU Parking: GMC________: Yes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i="1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7AC2-CE6E-4AC9-B5B9-210CB6BDB280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290231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1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FD46B-35C7-8298-1786-5F878992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7106"/>
            <a:ext cx="3179476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LANDSCAPE     PLAN</a:t>
            </a:r>
          </a:p>
        </p:txBody>
      </p:sp>
      <p:pic>
        <p:nvPicPr>
          <p:cNvPr id="6" name="Picture 5" descr="A blueprint of a building&#10;&#10;Description automatically generated">
            <a:extLst>
              <a:ext uri="{FF2B5EF4-FFF2-40B4-BE49-F238E27FC236}">
                <a16:creationId xmlns:a16="http://schemas.microsoft.com/office/drawing/2014/main" id="{773460C0-CFC2-70AD-C2F9-44463C4437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" b="6263"/>
          <a:stretch/>
        </p:blipFill>
        <p:spPr>
          <a:xfrm>
            <a:off x="3181080" y="108646"/>
            <a:ext cx="5683289" cy="6575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7743DD-9CF0-3519-4D3B-882BEA77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39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201B7D4-87CE-4AE4-B485-205C042984D6}" type="slidenum">
              <a:rPr lang="en-US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12</a:t>
            </a:fld>
            <a:endParaRPr lang="en-US" altLang="en-US" sz="10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1217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BBF07-D4D9-7112-A280-35D5586C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/>
          <a:lstStyle/>
          <a:p>
            <a:r>
              <a:rPr lang="en-US" dirty="0"/>
              <a:t>SOUTH ELEVATION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6DCE07-04EE-F049-62CA-396CBF1F0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B7D4-87CE-4AE4-B485-205C042984D6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" name="Picture 4" descr="A house with a balcony&#10;&#10;Description automatically generated with medium confidence">
            <a:extLst>
              <a:ext uri="{FF2B5EF4-FFF2-40B4-BE49-F238E27FC236}">
                <a16:creationId xmlns:a16="http://schemas.microsoft.com/office/drawing/2014/main" id="{446396E0-8C0E-759B-2463-43B05F4C25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t="4290" r="15357" b="12070"/>
          <a:stretch/>
        </p:blipFill>
        <p:spPr>
          <a:xfrm>
            <a:off x="304800" y="1981200"/>
            <a:ext cx="8534400" cy="32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98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A76C-2E6B-37D7-D30C-B2D4837B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View – South Side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D238F-F3B4-1F23-3085-0BD65B09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B7D4-87CE-4AE4-B485-205C042984D6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" name="Picture 4" descr="A house with a parking garage&#10;&#10;Description automatically generated">
            <a:extLst>
              <a:ext uri="{FF2B5EF4-FFF2-40B4-BE49-F238E27FC236}">
                <a16:creationId xmlns:a16="http://schemas.microsoft.com/office/drawing/2014/main" id="{980D7F9C-6FB8-971C-47B7-C40187A68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5209" b="20957"/>
          <a:stretch/>
        </p:blipFill>
        <p:spPr>
          <a:xfrm>
            <a:off x="175379" y="1855946"/>
            <a:ext cx="8793241" cy="43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1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FFE7-0D56-1288-D2E5-7CB274A55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 Side – Olivera Street</a:t>
            </a:r>
          </a:p>
        </p:txBody>
      </p:sp>
      <p:pic>
        <p:nvPicPr>
          <p:cNvPr id="5" name="Picture 4" descr="A house with a fence and flowers&#10;&#10;Description automatically generated">
            <a:extLst>
              <a:ext uri="{FF2B5EF4-FFF2-40B4-BE49-F238E27FC236}">
                <a16:creationId xmlns:a16="http://schemas.microsoft.com/office/drawing/2014/main" id="{A38CBBD3-F671-2C7C-ACE2-B1F321BAB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-2035" r="2522" b="7108"/>
          <a:stretch/>
        </p:blipFill>
        <p:spPr>
          <a:xfrm>
            <a:off x="152401" y="1752599"/>
            <a:ext cx="8853854" cy="40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04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D07A5-6C75-F7D3-0720-305793CB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71956"/>
          </a:xfrm>
        </p:spPr>
        <p:txBody>
          <a:bodyPr/>
          <a:lstStyle/>
          <a:p>
            <a:r>
              <a:rPr lang="en-US" dirty="0"/>
              <a:t>Conceptual - View over Courtyard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AACDD-4F0B-29F7-DDB1-7AB866AE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B7D4-87CE-4AE4-B485-205C042984D6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9" name="Picture 8" descr="A drawing of a courtyard&#10;&#10;Description automatically generated">
            <a:extLst>
              <a:ext uri="{FF2B5EF4-FFF2-40B4-BE49-F238E27FC236}">
                <a16:creationId xmlns:a16="http://schemas.microsoft.com/office/drawing/2014/main" id="{B5A0B205-353D-45E5-EEE5-413B267FD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3620" r="5268" b="14553"/>
          <a:stretch/>
        </p:blipFill>
        <p:spPr>
          <a:xfrm>
            <a:off x="838200" y="1719067"/>
            <a:ext cx="7848600" cy="473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98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79E2C-B46F-0315-3803-5288048CB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View – Southwest Corner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70B6AA-A058-1A0D-B7F6-60A01958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B7D4-87CE-4AE4-B485-205C042984D6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5" name="Picture 4" descr="A house with a fence and flowers&#10;&#10;Description automatically generated">
            <a:extLst>
              <a:ext uri="{FF2B5EF4-FFF2-40B4-BE49-F238E27FC236}">
                <a16:creationId xmlns:a16="http://schemas.microsoft.com/office/drawing/2014/main" id="{BF86B9A4-68ED-FC14-5FC4-E50AB09E7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" y="1905000"/>
            <a:ext cx="8916173" cy="36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20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C8CD6-ABD3-4D81-B493-0A7B2EB0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CEQA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E57AB-1FA3-4F41-8F8F-9AE1DE78B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Class 32 Exemption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Applies to Infill Projects within City limits on less than five acres.</a:t>
            </a:r>
          </a:p>
          <a:p>
            <a:endParaRPr lang="en-US" sz="1600" dirty="0"/>
          </a:p>
          <a:p>
            <a:r>
              <a:rPr lang="en-US" dirty="0"/>
              <a:t>Site is adequately served by public utilities and municipal services; and</a:t>
            </a:r>
          </a:p>
          <a:p>
            <a:endParaRPr lang="en-US" sz="1400" dirty="0"/>
          </a:p>
          <a:p>
            <a:r>
              <a:rPr lang="en-US" dirty="0"/>
              <a:t>Site has no value as habitat for endangered </a:t>
            </a:r>
            <a:r>
              <a:rPr lang="en-US" dirty="0" err="1"/>
              <a:t>spacies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1000" dirty="0"/>
          </a:p>
          <a:p>
            <a:endParaRPr lang="en-US" sz="3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3600" dirty="0"/>
          </a:p>
          <a:p>
            <a:endParaRPr lang="en-US" sz="105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7168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C8CD6-ABD3-4D81-B493-0A7B2EB0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General Plan Conformance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E57AB-1FA3-4F41-8F8F-9AE1DE78B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791200"/>
          </a:xfrm>
        </p:spPr>
        <p:txBody>
          <a:bodyPr/>
          <a:lstStyle/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i="1" dirty="0">
                <a:solidFill>
                  <a:srgbClr val="FFFF00"/>
                </a:solidFill>
              </a:rPr>
              <a:t>Land Use Policy LU-1.4: </a:t>
            </a:r>
          </a:p>
          <a:p>
            <a:pPr marL="0" indent="0">
              <a:buNone/>
            </a:pPr>
            <a:r>
              <a:rPr lang="en-US" i="1" dirty="0"/>
              <a:t>The City will support the development of vacant and underutilized land with land uses that increases livability and benefits to the community: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Project:</a:t>
            </a:r>
            <a:r>
              <a:rPr lang="en-US" dirty="0"/>
              <a:t> High quality residential development, compatible with the neighborhood, on a vacant/underutilized site, </a:t>
            </a:r>
          </a:p>
          <a:p>
            <a:endParaRPr lang="en-US" sz="3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3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3600" dirty="0"/>
          </a:p>
          <a:p>
            <a:endParaRPr lang="en-US" sz="105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726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54075"/>
          </a:xfrm>
        </p:spPr>
        <p:txBody>
          <a:bodyPr/>
          <a:lstStyle/>
          <a:p>
            <a:r>
              <a:rPr lang="en-US" dirty="0"/>
              <a:t>Project Description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728" y="990600"/>
            <a:ext cx="8229600" cy="5562600"/>
          </a:xfrm>
        </p:spPr>
        <p:txBody>
          <a:bodyPr/>
          <a:lstStyle/>
          <a:p>
            <a:pPr marL="0" indent="0">
              <a:buNone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Design Review Permit: 2023-055-DR -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effectLst/>
                <a:latin typeface="Arial"/>
              </a:rPr>
              <a:t>To allow a Multi-Family development: </a:t>
            </a:r>
          </a:p>
          <a:p>
            <a:pPr marL="0" indent="0">
              <a:buNone/>
            </a:pPr>
            <a:endParaRPr lang="en-US" sz="900" dirty="0">
              <a:solidFill>
                <a:srgbClr val="FFFF00"/>
              </a:solidFill>
              <a:effectLst/>
              <a:latin typeface="Arial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effectLst/>
                <a:latin typeface="Arial"/>
              </a:rPr>
              <a:t>Nine (9) attached apartments and 2-future Accessory Dwelling Units (ADUs). </a:t>
            </a:r>
          </a:p>
          <a:p>
            <a:pPr marL="228600" indent="-228600">
              <a:buFont typeface="+mj-lt"/>
              <a:buAutoNum type="arabicParenR"/>
            </a:pPr>
            <a:endParaRPr lang="en-US" sz="800" dirty="0">
              <a:effectLst/>
              <a:latin typeface="Arial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effectLst/>
                <a:latin typeface="Arial"/>
              </a:rPr>
              <a:t>Common Open Space and Laundry.</a:t>
            </a:r>
          </a:p>
          <a:p>
            <a:pPr marL="228600" indent="-228600">
              <a:buFont typeface="+mj-lt"/>
              <a:buAutoNum type="arabicParenR"/>
            </a:pPr>
            <a:endParaRPr lang="en-US" sz="1000" dirty="0">
              <a:effectLst/>
              <a:latin typeface="Arial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effectLst/>
                <a:latin typeface="Arial"/>
              </a:rPr>
              <a:t>0.34-acre site in the R-3 (High Density Residential) zone at the NE/corner of 12</a:t>
            </a:r>
            <a:r>
              <a:rPr lang="en-US" baseline="30000" dirty="0">
                <a:effectLst/>
                <a:latin typeface="Arial"/>
              </a:rPr>
              <a:t>th</a:t>
            </a:r>
            <a:r>
              <a:rPr lang="en-US" dirty="0">
                <a:effectLst/>
                <a:latin typeface="Arial"/>
              </a:rPr>
              <a:t> Street and Olivera Street.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endParaRPr lang="en-US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7AC2-CE6E-4AC9-B5B9-210CB6BDB280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90231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30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C8CD6-ABD3-4D81-B493-0A7B2EB0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E57AB-1FA3-4F41-8F8F-9AE1DE78B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In summary:</a:t>
            </a:r>
          </a:p>
          <a:p>
            <a:r>
              <a:rPr lang="en-US" dirty="0"/>
              <a:t>9  Apartments and 2-ADUs support State objectives and City Housing Element goals to increase housing supply.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Project will finance public improvements including completion of the segment of Olivera Street.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Provide quality Housing both in livability for residents and in appearance for the neighborhood.</a:t>
            </a:r>
          </a:p>
          <a:p>
            <a:endParaRPr lang="en-US" sz="3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3600" dirty="0"/>
          </a:p>
          <a:p>
            <a:endParaRPr lang="en-US" sz="105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97239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C8CD6-ABD3-4D81-B493-0A7B2EB0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223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E57AB-1FA3-4F41-8F8F-9AE1DE78B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Adopt Resolution No. 2023-73 approving Design Review Permit 2023-055-DR and the CEQA Exemption for for the </a:t>
            </a:r>
            <a:r>
              <a:rPr lang="en-US" i="1" dirty="0"/>
              <a:t>12</a:t>
            </a:r>
            <a:r>
              <a:rPr lang="en-US" i="1" baseline="30000" dirty="0"/>
              <a:t>th</a:t>
            </a:r>
            <a:r>
              <a:rPr lang="en-US" i="1" dirty="0"/>
              <a:t> Street Apartments.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0319C-FB22-4D81-AB0A-DB1B8CEE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7AC2-CE6E-4AC9-B5B9-210CB6BDB280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1096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03DF-9885-4E77-A849-02872CFC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54075"/>
          </a:xfrm>
        </p:spPr>
        <p:txBody>
          <a:bodyPr/>
          <a:lstStyle/>
          <a:p>
            <a:r>
              <a:rPr lang="en-US" dirty="0"/>
              <a:t>Project Site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D7B5B8-1101-4DC5-AAF0-C44E14D7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B7D4-87CE-4AE4-B485-205C042984D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 descr="An aerial view of a site&#10;&#10;Description automatically generated">
            <a:extLst>
              <a:ext uri="{FF2B5EF4-FFF2-40B4-BE49-F238E27FC236}">
                <a16:creationId xmlns:a16="http://schemas.microsoft.com/office/drawing/2014/main" id="{FF48BB73-019E-C000-347C-4276D30270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" r="2682"/>
          <a:stretch/>
        </p:blipFill>
        <p:spPr>
          <a:xfrm>
            <a:off x="457200" y="990600"/>
            <a:ext cx="8229600" cy="561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5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C1B6F-707A-4E7A-CDFF-BC686CFD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934036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South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 err="1"/>
              <a:t>south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9FD3A-262C-0FFA-C7D6-B0EC67F77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B7D4-87CE-4AE4-B485-205C042984D6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" name="Picture 4" descr="A white house with palm trees and a street light&#10;&#10;Description automatically generated">
            <a:extLst>
              <a:ext uri="{FF2B5EF4-FFF2-40B4-BE49-F238E27FC236}">
                <a16:creationId xmlns:a16="http://schemas.microsoft.com/office/drawing/2014/main" id="{247A9250-9C68-52AF-BEEB-C5869FC3E8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5041" r="4583"/>
          <a:stretch/>
        </p:blipFill>
        <p:spPr>
          <a:xfrm>
            <a:off x="300894" y="1249650"/>
            <a:ext cx="8542211" cy="5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5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B669-BC58-F9D5-6119-D662D3ABC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 - New Apartments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5E99B7-18E0-5AE5-6B52-AC106CB5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B7D4-87CE-4AE4-B485-205C042984D6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5" name="Picture 4" descr="A house with a white fence&#10;&#10;Description automatically generated">
            <a:extLst>
              <a:ext uri="{FF2B5EF4-FFF2-40B4-BE49-F238E27FC236}">
                <a16:creationId xmlns:a16="http://schemas.microsoft.com/office/drawing/2014/main" id="{0A5F5F17-8C76-A069-ECBD-CA22C7C9DF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t="20180" r="2916" b="1797"/>
          <a:stretch/>
        </p:blipFill>
        <p:spPr>
          <a:xfrm>
            <a:off x="190500" y="1676400"/>
            <a:ext cx="8763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8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/>
              <a:t>Design Review Permit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endParaRPr lang="en-US" sz="1050" dirty="0">
              <a:solidFill>
                <a:srgbClr val="FFFF00"/>
              </a:solidFill>
              <a:effectLst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effectLst/>
              </a:rPr>
              <a:t>Municipal Code Section 18.73.010:</a:t>
            </a:r>
          </a:p>
          <a:p>
            <a:pPr marL="0" indent="0">
              <a:buNone/>
            </a:pPr>
            <a:endParaRPr lang="en-US" sz="1100" dirty="0">
              <a:solidFill>
                <a:srgbClr val="FFFF00"/>
              </a:solidFill>
              <a:effectLst/>
            </a:endParaRPr>
          </a:p>
          <a:p>
            <a:r>
              <a:rPr lang="en-US" dirty="0">
                <a:effectLst/>
              </a:rPr>
              <a:t>Design Review Permit required for any multi-family project containing three or more housing units.</a:t>
            </a:r>
            <a:endParaRPr lang="en-US" sz="1050" dirty="0">
              <a:effectLst/>
            </a:endParaRPr>
          </a:p>
          <a:p>
            <a:endParaRPr lang="en-US" sz="1050" dirty="0">
              <a:effectLst/>
            </a:endParaRPr>
          </a:p>
          <a:p>
            <a:r>
              <a:rPr lang="en-US" dirty="0">
                <a:effectLst/>
              </a:rPr>
              <a:t>Only the 9-Apartments are permitted under Design Review Permit. </a:t>
            </a:r>
          </a:p>
          <a:p>
            <a:endParaRPr lang="en-US" sz="1050" dirty="0">
              <a:effectLst/>
            </a:endParaRPr>
          </a:p>
          <a:p>
            <a:r>
              <a:rPr lang="en-US" dirty="0">
                <a:effectLst/>
              </a:rPr>
              <a:t>Two ADUs are considered separately by Planning.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7AC2-CE6E-4AC9-B5B9-210CB6BDB280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90231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9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dirty="0"/>
              <a:t>Accessory Dwelling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effectLst/>
              </a:rPr>
              <a:t>Government Code 65852.2:</a:t>
            </a:r>
          </a:p>
          <a:p>
            <a:pPr marL="0" indent="0">
              <a:buNone/>
            </a:pPr>
            <a:endParaRPr lang="en-US" sz="1100" dirty="0">
              <a:solidFill>
                <a:srgbClr val="FFFF00"/>
              </a:solidFill>
              <a:effectLst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FFFF00"/>
                </a:solidFill>
                <a:effectLst/>
              </a:rPr>
              <a:t>(A)(1)(2): </a:t>
            </a:r>
            <a:r>
              <a:rPr lang="en-US" i="1" dirty="0">
                <a:effectLst/>
              </a:rPr>
              <a:t>A permit application to create an ADU shall be permitted ministerially without discretionary review or a hearing… </a:t>
            </a:r>
          </a:p>
          <a:p>
            <a:pPr marL="0" indent="0">
              <a:buNone/>
            </a:pPr>
            <a:endParaRPr lang="en-US" sz="1050" i="1" dirty="0">
              <a:effectLst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FFFF00"/>
                </a:solidFill>
                <a:effectLst/>
              </a:rPr>
              <a:t>(A)(1)(3): An </a:t>
            </a:r>
            <a:r>
              <a:rPr lang="en-US" i="1" dirty="0">
                <a:effectLst/>
              </a:rPr>
              <a:t>Ordinance adopted by a local agency shall provide an approval process that includes only ministerial provisions for the approval of ADUs and shall not require any discretionary processes…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7AC2-CE6E-4AC9-B5B9-210CB6BDB280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90231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1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2BDF6-8350-8FAE-1F70-FE269D409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SITE</a:t>
            </a:r>
            <a:b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</a:t>
            </a:r>
          </a:p>
        </p:txBody>
      </p:sp>
      <p:pic>
        <p:nvPicPr>
          <p:cNvPr id="5" name="Picture 4" descr="A blueprint of a building&#10;&#10;Description automatically generated">
            <a:extLst>
              <a:ext uri="{FF2B5EF4-FFF2-40B4-BE49-F238E27FC236}">
                <a16:creationId xmlns:a16="http://schemas.microsoft.com/office/drawing/2014/main" id="{3FD7FDB9-2575-B6C5-FF38-4CAA96951A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 t="1" r="8543" b="6526"/>
          <a:stretch/>
        </p:blipFill>
        <p:spPr>
          <a:xfrm>
            <a:off x="3229051" y="110651"/>
            <a:ext cx="5133877" cy="644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3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9085F-1566-7322-19A9-B165105C8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FIRST FLOOR PLAN</a:t>
            </a:r>
          </a:p>
        </p:txBody>
      </p:sp>
      <p:pic>
        <p:nvPicPr>
          <p:cNvPr id="5" name="Picture 4" descr="A blueprint of a house&#10;&#10;Description automatically generated">
            <a:extLst>
              <a:ext uri="{FF2B5EF4-FFF2-40B4-BE49-F238E27FC236}">
                <a16:creationId xmlns:a16="http://schemas.microsoft.com/office/drawing/2014/main" id="{F69EBC8B-EEAD-35A1-C3A3-3D5289983D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b="4225"/>
          <a:stretch/>
        </p:blipFill>
        <p:spPr>
          <a:xfrm>
            <a:off x="3178671" y="316865"/>
            <a:ext cx="5811675" cy="60303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8200E7-0309-864A-2356-2F4A67AE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39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201B7D4-87CE-4AE4-B485-205C042984D6}" type="slidenum">
              <a:rPr lang="en-US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9</a:t>
            </a:fld>
            <a:endParaRPr lang="en-US" altLang="en-US" sz="10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6810226"/>
      </p:ext>
    </p:extLst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31924</TotalTime>
  <Words>586</Words>
  <Application>Microsoft Office PowerPoint</Application>
  <PresentationFormat>On-screen Show (4:3)</PresentationFormat>
  <Paragraphs>135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Ripple</vt:lpstr>
      <vt:lpstr>  Guadalupe City Council  </vt:lpstr>
      <vt:lpstr>Project Description </vt:lpstr>
      <vt:lpstr>Project Site</vt:lpstr>
      <vt:lpstr>   South   south</vt:lpstr>
      <vt:lpstr>West - New Apartments</vt:lpstr>
      <vt:lpstr>Design Review Permit</vt:lpstr>
      <vt:lpstr>Accessory Dwelling Units</vt:lpstr>
      <vt:lpstr>SITE PLAN</vt:lpstr>
      <vt:lpstr>FIRST FLOOR PLAN</vt:lpstr>
      <vt:lpstr>Zoning Code Conformance</vt:lpstr>
      <vt:lpstr>Zoning Code Conformance</vt:lpstr>
      <vt:lpstr>LANDSCAPE     PLAN</vt:lpstr>
      <vt:lpstr>SOUTH ELEVATION</vt:lpstr>
      <vt:lpstr>Conceptual View – South Side</vt:lpstr>
      <vt:lpstr>West Side – Olivera Street</vt:lpstr>
      <vt:lpstr>Conceptual - View over Courtyard</vt:lpstr>
      <vt:lpstr>Conceptual View – Southwest Corner</vt:lpstr>
      <vt:lpstr>CEQA Review </vt:lpstr>
      <vt:lpstr>General Plan Conformance </vt:lpstr>
      <vt:lpstr>Conclusion </vt:lpstr>
      <vt:lpstr>Recommendation</vt:lpstr>
    </vt:vector>
  </TitlesOfParts>
  <Company>City of Santa Maria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Session Only</dc:title>
  <dc:creator>lappel</dc:creator>
  <cp:lastModifiedBy>b s</cp:lastModifiedBy>
  <cp:revision>442</cp:revision>
  <cp:lastPrinted>2019-09-24T20:59:44Z</cp:lastPrinted>
  <dcterms:created xsi:type="dcterms:W3CDTF">2014-02-06T07:38:20Z</dcterms:created>
  <dcterms:modified xsi:type="dcterms:W3CDTF">2023-09-11T15:08:24Z</dcterms:modified>
</cp:coreProperties>
</file>