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5544800" cy="10058400"/>
  <p:notesSz cx="155448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49"/>
    <p:restoredTop sz="94673"/>
  </p:normalViewPr>
  <p:slideViewPr>
    <p:cSldViewPr>
      <p:cViewPr varScale="1">
        <p:scale>
          <a:sx n="122" d="100"/>
          <a:sy n="122" d="100"/>
        </p:scale>
        <p:origin x="266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544800" cy="9587230"/>
          </a:xfrm>
          <a:custGeom>
            <a:avLst/>
            <a:gdLst/>
            <a:ahLst/>
            <a:cxnLst/>
            <a:rect l="l" t="t" r="r" b="b"/>
            <a:pathLst>
              <a:path w="15544800" h="9587230">
                <a:moveTo>
                  <a:pt x="0" y="9587141"/>
                </a:moveTo>
                <a:lnTo>
                  <a:pt x="15544800" y="9587141"/>
                </a:lnTo>
                <a:lnTo>
                  <a:pt x="15544800" y="0"/>
                </a:lnTo>
                <a:lnTo>
                  <a:pt x="0" y="0"/>
                </a:lnTo>
                <a:lnTo>
                  <a:pt x="0" y="9587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18271" y="3099138"/>
            <a:ext cx="11308257" cy="44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21F1F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21F1F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69374" y="1898854"/>
            <a:ext cx="5939790" cy="612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21F1F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24255" y="1898854"/>
            <a:ext cx="5889625" cy="612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221F1F"/>
                </a:solidFill>
                <a:latin typeface="Helvetica-BoldOblique"/>
                <a:cs typeface="Helvetica-BoldObliqu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221F1F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8391" y="637275"/>
            <a:ext cx="13968016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221F1F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3991" y="2025854"/>
            <a:ext cx="13256816" cy="642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5232" y="9354312"/>
            <a:ext cx="497433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5778" y="4648200"/>
            <a:ext cx="15690578" cy="5410301"/>
            <a:chOff x="0" y="4698466"/>
            <a:chExt cx="15544800" cy="5360035"/>
          </a:xfrm>
        </p:grpSpPr>
        <p:sp>
          <p:nvSpPr>
            <p:cNvPr id="3" name="object 3"/>
            <p:cNvSpPr/>
            <p:nvPr/>
          </p:nvSpPr>
          <p:spPr>
            <a:xfrm>
              <a:off x="0" y="9587141"/>
              <a:ext cx="15544800" cy="471805"/>
            </a:xfrm>
            <a:custGeom>
              <a:avLst/>
              <a:gdLst/>
              <a:ahLst/>
              <a:cxnLst/>
              <a:rect l="l" t="t" r="r" b="b"/>
              <a:pathLst>
                <a:path w="15544800" h="471804">
                  <a:moveTo>
                    <a:pt x="15544800" y="0"/>
                  </a:moveTo>
                  <a:lnTo>
                    <a:pt x="0" y="0"/>
                  </a:lnTo>
                  <a:lnTo>
                    <a:pt x="0" y="471258"/>
                  </a:lnTo>
                  <a:lnTo>
                    <a:pt x="15544800" y="471258"/>
                  </a:lnTo>
                  <a:lnTo>
                    <a:pt x="15544800" y="0"/>
                  </a:lnTo>
                  <a:close/>
                </a:path>
              </a:pathLst>
            </a:custGeom>
            <a:solidFill>
              <a:srgbClr val="0FB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04" y="4698466"/>
              <a:ext cx="15519095" cy="48796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7948" y="8786914"/>
              <a:ext cx="728799" cy="51501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90401" y="1151718"/>
            <a:ext cx="7248525" cy="139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940"/>
              </a:lnSpc>
              <a:spcBef>
                <a:spcPts val="100"/>
              </a:spcBef>
            </a:pPr>
            <a:r>
              <a:rPr sz="6000" b="1" spc="-5" dirty="0">
                <a:solidFill>
                  <a:srgbClr val="0FBDCE"/>
                </a:solidFill>
                <a:latin typeface="Helvetica"/>
                <a:cs typeface="Helvetica"/>
              </a:rPr>
              <a:t>HERBNJOY</a:t>
            </a:r>
            <a:endParaRPr sz="6000">
              <a:latin typeface="Helvetica"/>
              <a:cs typeface="Helvetica"/>
            </a:endParaRPr>
          </a:p>
          <a:p>
            <a:pPr marL="12700">
              <a:lnSpc>
                <a:spcPts val="3820"/>
              </a:lnSpc>
            </a:pPr>
            <a:r>
              <a:rPr sz="3400" b="1" dirty="0">
                <a:solidFill>
                  <a:srgbClr val="FFFFFF"/>
                </a:solidFill>
                <a:latin typeface="Helvetica"/>
                <a:cs typeface="Helvetica"/>
              </a:rPr>
              <a:t>GUADALUPE</a:t>
            </a:r>
            <a:r>
              <a:rPr sz="3400" b="1" spc="-5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3400" b="1" dirty="0">
                <a:solidFill>
                  <a:srgbClr val="FFFFFF"/>
                </a:solidFill>
                <a:latin typeface="Helvetica"/>
                <a:cs typeface="Helvetica"/>
              </a:rPr>
              <a:t>ERUDITE</a:t>
            </a:r>
            <a:r>
              <a:rPr sz="3400" b="1" spc="-4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3400" b="1" dirty="0">
                <a:solidFill>
                  <a:srgbClr val="FFFFFF"/>
                </a:solidFill>
                <a:latin typeface="Helvetica"/>
                <a:cs typeface="Helvetica"/>
              </a:rPr>
              <a:t>VENTURES</a:t>
            </a:r>
            <a:endParaRPr sz="3400">
              <a:latin typeface="Helvetica"/>
              <a:cs typeface="Helvetic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0401" y="3021161"/>
            <a:ext cx="83362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9F9F9F"/>
                </a:solidFill>
                <a:latin typeface="Helvetica"/>
                <a:cs typeface="Helvetica"/>
              </a:rPr>
              <a:t>COMMERCIAL CANNABIS </a:t>
            </a:r>
            <a:r>
              <a:rPr sz="2800" b="1" spc="-40" dirty="0">
                <a:solidFill>
                  <a:srgbClr val="9F9F9F"/>
                </a:solidFill>
                <a:latin typeface="Helvetica"/>
                <a:cs typeface="Helvetica"/>
              </a:rPr>
              <a:t>RETAIL </a:t>
            </a:r>
            <a:r>
              <a:rPr sz="2800" b="1" spc="-10" dirty="0">
                <a:solidFill>
                  <a:srgbClr val="9F9F9F"/>
                </a:solidFill>
                <a:latin typeface="Helvetica"/>
                <a:cs typeface="Helvetica"/>
              </a:rPr>
              <a:t>STOREFRONT </a:t>
            </a:r>
            <a:r>
              <a:rPr sz="2800" b="1" spc="-765" dirty="0">
                <a:solidFill>
                  <a:srgbClr val="9F9F9F"/>
                </a:solidFill>
                <a:latin typeface="Helvetica"/>
                <a:cs typeface="Helvetica"/>
              </a:rPr>
              <a:t> </a:t>
            </a:r>
            <a:r>
              <a:rPr sz="2800" b="1" spc="-5" dirty="0">
                <a:solidFill>
                  <a:srgbClr val="9F9F9F"/>
                </a:solidFill>
                <a:latin typeface="Helvetica"/>
                <a:cs typeface="Helvetica"/>
              </a:rPr>
              <a:t>BUSINESS</a:t>
            </a:r>
            <a:r>
              <a:rPr sz="2800" b="1" spc="-110" dirty="0">
                <a:solidFill>
                  <a:srgbClr val="9F9F9F"/>
                </a:solidFill>
                <a:latin typeface="Helvetica"/>
                <a:cs typeface="Helvetica"/>
              </a:rPr>
              <a:t> </a:t>
            </a:r>
            <a:r>
              <a:rPr sz="2800" b="1" spc="-25" dirty="0">
                <a:solidFill>
                  <a:srgbClr val="9F9F9F"/>
                </a:solidFill>
                <a:latin typeface="Helvetica"/>
                <a:cs typeface="Helvetica"/>
              </a:rPr>
              <a:t>APPLICATION</a:t>
            </a:r>
            <a:endParaRPr sz="28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88038"/>
            <a:ext cx="639064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NEIGHBORHOOD COMPATIBILITY PLAN &amp; PUBLIC RELATIONS PLAN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3990" y="1686298"/>
            <a:ext cx="7695209" cy="65299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Complaint</a:t>
            </a:r>
            <a:r>
              <a:rPr sz="2000" b="1" u="sng" spc="-3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spc="-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Response</a:t>
            </a:r>
            <a:r>
              <a:rPr sz="2000" b="1" u="sng" spc="-3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Plan</a:t>
            </a:r>
            <a:br>
              <a:rPr lang="en-US"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</a:br>
            <a:endParaRPr sz="2000" b="1" u="sng" dirty="0">
              <a:latin typeface="Helvetica" pitchFamily="2" charset="0"/>
              <a:cs typeface="Helvetica-BoldOblique"/>
            </a:endParaRPr>
          </a:p>
          <a:p>
            <a:pPr marL="354965" marR="22225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Designating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Community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Relations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Contact/Representative </a:t>
            </a:r>
            <a:r>
              <a:rPr spc="-54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providing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neighbors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with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his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or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her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contact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information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Multiple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avenues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for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feedback: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store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By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email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Through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our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dedicated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24-hour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landline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telephone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line,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or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At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our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quarterly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community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meetings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Responding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to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all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individuals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providing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input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within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24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hours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Maintaining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log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all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feedback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received</a:t>
            </a:r>
            <a:endParaRPr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buClr>
                <a:srgbClr val="221F1F"/>
              </a:buClr>
              <a:buFont typeface="Helvetica-Light"/>
              <a:buChar char="-"/>
            </a:pPr>
            <a:endParaRPr sz="1950"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sz="2000" b="1" u="sng" spc="-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Community</a:t>
            </a:r>
            <a:r>
              <a:rPr sz="2000" b="1" u="sng" spc="-20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Outreach</a:t>
            </a:r>
            <a:r>
              <a:rPr sz="2000" b="1" u="sng" spc="-1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spc="-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and</a:t>
            </a:r>
            <a:r>
              <a:rPr sz="2000" b="1" u="sng" spc="-20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spc="-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Neighbor</a:t>
            </a:r>
            <a:r>
              <a:rPr sz="2000" b="1" u="sng" spc="-1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Engagement</a:t>
            </a:r>
            <a:r>
              <a:rPr sz="2000" b="1" u="sng" spc="-1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Plan</a:t>
            </a:r>
            <a:br>
              <a:rPr lang="en-US"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</a:br>
            <a:endParaRPr sz="2000" b="1" u="sng" dirty="0">
              <a:latin typeface="Helvetica" pitchFamily="2" charset="0"/>
              <a:cs typeface="Helvetica-BoldOblique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Introductory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welcome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letter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Outreach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to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variety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community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members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groups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Blog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On-site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literature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Quarterly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meetings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Educational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sessions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Community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events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Business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2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business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partnerships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Discount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programs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73799" y="341827"/>
            <a:ext cx="3056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NEIGHBORHOOD</a:t>
            </a:r>
            <a:r>
              <a:rPr sz="1200" b="1" spc="-4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15" dirty="0">
                <a:solidFill>
                  <a:srgbClr val="0FBDCE"/>
                </a:solidFill>
                <a:latin typeface="Helvetica"/>
                <a:cs typeface="Helvetica"/>
              </a:rPr>
              <a:t>COMPATIBILITY</a:t>
            </a:r>
            <a:r>
              <a:rPr sz="1200" b="1" spc="-5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PLAN</a:t>
            </a:r>
            <a:r>
              <a:rPr sz="1200" b="1" spc="-3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-</a:t>
            </a:r>
            <a:endParaRPr sz="1200">
              <a:latin typeface="Helvetica"/>
              <a:cs typeface="Helvetica"/>
            </a:endParaRPr>
          </a:p>
          <a:p>
            <a:pPr marR="5080" algn="r">
              <a:lnSpc>
                <a:spcPct val="100000"/>
              </a:lnSpc>
            </a:pP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PUBLIC</a:t>
            </a:r>
            <a:r>
              <a:rPr sz="1200" b="1" spc="-3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15" dirty="0">
                <a:solidFill>
                  <a:srgbClr val="0FBDCE"/>
                </a:solidFill>
                <a:latin typeface="Helvetica"/>
                <a:cs typeface="Helvetica"/>
              </a:rPr>
              <a:t>RELATIONS</a:t>
            </a:r>
            <a:r>
              <a:rPr sz="1200" b="1" spc="-3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PLAN</a:t>
            </a:r>
            <a:endParaRPr sz="1200">
              <a:latin typeface="Helvetica"/>
              <a:cs typeface="Helvetic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560" y="2506573"/>
            <a:ext cx="5258740" cy="373979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48" y="8786914"/>
            <a:ext cx="728799" cy="5150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991" y="1670683"/>
            <a:ext cx="5671820" cy="367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Proactive</a:t>
            </a:r>
            <a:r>
              <a:rPr sz="2000" b="1" u="sng" spc="-20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Management</a:t>
            </a:r>
            <a:r>
              <a:rPr sz="2000" b="1" u="sng" spc="-20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to</a:t>
            </a:r>
            <a:r>
              <a:rPr sz="2000" b="1" u="sng" spc="-90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spc="-20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Avoid </a:t>
            </a:r>
            <a:r>
              <a:rPr sz="2000" b="1" u="sng" spc="-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Nuisance</a:t>
            </a:r>
            <a:br>
              <a:rPr lang="en-US" sz="2000" b="1" u="sng" spc="-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</a:br>
            <a:endParaRPr sz="2000" b="1" u="sng" dirty="0">
              <a:latin typeface="Helvetica" pitchFamily="2" charset="0"/>
              <a:cs typeface="Helvetica-BoldOblique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Heightened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security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24/7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video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surveillance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24/7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on-site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security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personnel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Security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anti-nuisance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policies: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No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loitering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No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on-site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consumption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No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noisy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or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disruptive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behavior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No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littering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No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secondary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sales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Clean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street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policy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Building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strong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relationships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with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the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community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991" y="5921654"/>
            <a:ext cx="6321425" cy="2567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Odor</a:t>
            </a:r>
            <a:r>
              <a:rPr sz="2000" b="1" u="sng" spc="-3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Mitigation</a:t>
            </a:r>
            <a:r>
              <a:rPr sz="2000" b="1" u="sng" spc="-30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Plan</a:t>
            </a:r>
            <a:br>
              <a:rPr lang="en-US"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</a:br>
            <a:endParaRPr sz="2000" b="1" u="sng" dirty="0">
              <a:latin typeface="Helvetica" pitchFamily="2" charset="0"/>
              <a:cs typeface="Helvetica-BoldOblique"/>
            </a:endParaRPr>
          </a:p>
          <a:p>
            <a:pPr marL="354965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All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cannabis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contained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sealed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packaging,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reducing </a:t>
            </a:r>
            <a:r>
              <a:rPr spc="-5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odor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at facility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Odor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control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devices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&amp;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equipment: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Negative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pressurization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Activated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carbon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filters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HVAC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Odor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neutralizing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surface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materials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5537" y="1683055"/>
            <a:ext cx="6256020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20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Waste</a:t>
            </a:r>
            <a:r>
              <a:rPr sz="2000" b="1" u="sng" spc="-3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Management</a:t>
            </a:r>
            <a:r>
              <a:rPr sz="2000" b="1" u="sng" spc="-30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Plan</a:t>
            </a:r>
            <a:br>
              <a:rPr lang="en-US" sz="2000" b="1" u="sng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</a:br>
            <a:endParaRPr sz="2000" b="1" u="sng" dirty="0">
              <a:latin typeface="Helvetica" pitchFamily="2" charset="0"/>
              <a:cs typeface="Helvetica-BoldOblique"/>
            </a:endParaRPr>
          </a:p>
          <a:p>
            <a:pPr marL="355600" marR="44767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Storage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cannabis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waste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secured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locked </a:t>
            </a:r>
            <a:r>
              <a:rPr spc="-5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receptacles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limited-access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areas</a:t>
            </a:r>
            <a:endParaRPr dirty="0">
              <a:latin typeface="Helvetica-Light"/>
              <a:cs typeface="Helvetica-Light"/>
            </a:endParaRPr>
          </a:p>
          <a:p>
            <a:pPr marL="355600" marR="50482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Cannabis products are rendered useless and </a:t>
            </a:r>
            <a:r>
              <a:rPr lang="en-US" spc="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unrecognizable</a:t>
            </a:r>
            <a:r>
              <a:rPr lang="en-US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prior</a:t>
            </a:r>
            <a: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to</a:t>
            </a:r>
            <a: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disposal</a:t>
            </a:r>
            <a:r>
              <a:rPr lang="en-US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when</a:t>
            </a:r>
            <a: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required</a:t>
            </a:r>
            <a: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by </a:t>
            </a:r>
            <a:r>
              <a:rPr lang="en-US" spc="-5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state</a:t>
            </a:r>
            <a:r>
              <a:rPr lang="en-US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law:</a:t>
            </a:r>
            <a:endParaRPr lang="en-US" dirty="0">
              <a:latin typeface="Helvetica-Light"/>
              <a:cs typeface="Helvetica-Light"/>
            </a:endParaRPr>
          </a:p>
          <a:p>
            <a:pPr marL="355600" marR="5080" lvl="1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Disposal</a:t>
            </a:r>
            <a:r>
              <a:rPr lang="en-US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cannabis</a:t>
            </a:r>
            <a: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or</a:t>
            </a:r>
            <a:r>
              <a:rPr lang="en-US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cannabis</a:t>
            </a:r>
            <a: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products</a:t>
            </a:r>
            <a: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which </a:t>
            </a:r>
            <a:r>
              <a:rPr lang="en-US" spc="-5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have</a:t>
            </a:r>
            <a:r>
              <a:rPr lang="en-US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failed:</a:t>
            </a:r>
            <a:endParaRPr lang="en-US"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Internal</a:t>
            </a:r>
            <a:r>
              <a:rPr lang="en-US"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quality</a:t>
            </a:r>
            <a:r>
              <a:rPr lang="en-US"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testing</a:t>
            </a:r>
            <a:endParaRPr lang="en-US"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Quality</a:t>
            </a:r>
            <a: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assurance</a:t>
            </a:r>
            <a: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review</a:t>
            </a:r>
            <a: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by</a:t>
            </a:r>
            <a: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a</a:t>
            </a:r>
            <a:r>
              <a:rPr lang="en-US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distributor;</a:t>
            </a:r>
            <a: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or</a:t>
            </a:r>
            <a:endParaRPr lang="en-US"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Regulatory</a:t>
            </a:r>
            <a:r>
              <a:rPr lang="en-US"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compliance</a:t>
            </a:r>
            <a:r>
              <a:rPr lang="en-US"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testing</a:t>
            </a:r>
            <a:endParaRPr lang="en-US" dirty="0">
              <a:latin typeface="Helvetica-Light"/>
              <a:cs typeface="Helvetica-Light"/>
            </a:endParaRPr>
          </a:p>
          <a:p>
            <a:pPr marL="355600" marR="1371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GAIACA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processes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removes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all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cannabis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waste </a:t>
            </a:r>
            <a:r>
              <a:rPr spc="-54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from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the facility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07806" y="341839"/>
            <a:ext cx="4231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734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NEIGHBORHOOD</a:t>
            </a:r>
            <a:r>
              <a:rPr sz="1200" b="1" spc="-3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15" dirty="0">
                <a:solidFill>
                  <a:srgbClr val="0FBDCE"/>
                </a:solidFill>
                <a:latin typeface="Helvetica"/>
                <a:cs typeface="Helvetica"/>
              </a:rPr>
              <a:t>COMPATIBILITY</a:t>
            </a:r>
            <a:r>
              <a:rPr sz="1200" b="1" spc="-5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PLAN</a:t>
            </a:r>
            <a:r>
              <a:rPr sz="1200" b="1" spc="-3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- </a:t>
            </a:r>
            <a:r>
              <a:rPr sz="1200" b="1" spc="-31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PROACTIVE</a:t>
            </a:r>
            <a:r>
              <a:rPr sz="1200" b="1" spc="-2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MANAGEMENT</a:t>
            </a:r>
            <a:r>
              <a:rPr sz="1200" b="1" spc="-2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&amp;</a:t>
            </a:r>
            <a:r>
              <a:rPr sz="1200" b="1" spc="-2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10" dirty="0">
                <a:solidFill>
                  <a:srgbClr val="0FBDCE"/>
                </a:solidFill>
                <a:latin typeface="Helvetica"/>
                <a:cs typeface="Helvetica"/>
              </a:rPr>
              <a:t>ODOR/WASTE</a:t>
            </a:r>
            <a:r>
              <a:rPr sz="1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10" dirty="0">
                <a:solidFill>
                  <a:srgbClr val="0FBDCE"/>
                </a:solidFill>
                <a:latin typeface="Helvetica"/>
                <a:cs typeface="Helvetica"/>
              </a:rPr>
              <a:t>MITIGATION</a:t>
            </a:r>
            <a:endParaRPr sz="1200" dirty="0">
              <a:latin typeface="Helvetica"/>
              <a:cs typeface="Helvetic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7588" y="5921654"/>
            <a:ext cx="5053850" cy="297079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48" y="8786914"/>
            <a:ext cx="728799" cy="51501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F90200C1-5350-D046-A6EB-53BD47F4C945}"/>
              </a:ext>
            </a:extLst>
          </p:cNvPr>
          <p:cNvSpPr txBox="1">
            <a:spLocks/>
          </p:cNvSpPr>
          <p:nvPr/>
        </p:nvSpPr>
        <p:spPr>
          <a:xfrm>
            <a:off x="762000" y="588038"/>
            <a:ext cx="639064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sz="2600" b="1" dirty="0">
                <a:latin typeface="Helvetica"/>
                <a:cs typeface="Helvetica"/>
              </a:rPr>
              <a:t>PROACTIVE</a:t>
            </a:r>
            <a:r>
              <a:rPr lang="en-US" sz="2600" b="1" spc="-20" dirty="0">
                <a:latin typeface="Helvetica"/>
                <a:cs typeface="Helvetica"/>
              </a:rPr>
              <a:t> </a:t>
            </a:r>
            <a:r>
              <a:rPr lang="en-US" sz="2600" b="1" dirty="0">
                <a:latin typeface="Helvetica"/>
                <a:cs typeface="Helvetica"/>
              </a:rPr>
              <a:t>MANAGEMENT</a:t>
            </a:r>
            <a:r>
              <a:rPr lang="en-US" sz="2600" b="1" spc="-20" dirty="0">
                <a:latin typeface="Helvetica"/>
                <a:cs typeface="Helvetica"/>
              </a:rPr>
              <a:t> </a:t>
            </a:r>
            <a:r>
              <a:rPr lang="en-US" sz="2600" b="1" dirty="0">
                <a:latin typeface="Helvetica"/>
                <a:cs typeface="Helvetica"/>
              </a:rPr>
              <a:t>&amp;</a:t>
            </a:r>
            <a:r>
              <a:rPr lang="en-US" sz="2600" b="1" spc="-20" dirty="0">
                <a:latin typeface="Helvetica"/>
                <a:cs typeface="Helvetica"/>
              </a:rPr>
              <a:t> </a:t>
            </a:r>
            <a:r>
              <a:rPr lang="en-US" sz="2600" b="1" spc="-10" dirty="0">
                <a:latin typeface="Helvetica"/>
                <a:cs typeface="Helvetica"/>
              </a:rPr>
              <a:t>ODOR/WASTE</a:t>
            </a:r>
            <a:r>
              <a:rPr lang="en-US" sz="2600" b="1" spc="-25" dirty="0">
                <a:latin typeface="Helvetica"/>
                <a:cs typeface="Helvetica"/>
              </a:rPr>
              <a:t> </a:t>
            </a:r>
            <a:r>
              <a:rPr lang="en-US" sz="2600" b="1" spc="-10" dirty="0">
                <a:latin typeface="Helvetica"/>
                <a:cs typeface="Helvetica"/>
              </a:rPr>
              <a:t>MITIGATION</a:t>
            </a:r>
            <a:endParaRPr lang="en-US" sz="2600" b="1" kern="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091" y="2667000"/>
            <a:ext cx="5666740" cy="394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Employee</a:t>
            </a:r>
            <a:r>
              <a:rPr sz="2000" b="1" u="sng" spc="-3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Safety</a:t>
            </a:r>
            <a:r>
              <a:rPr sz="2000" b="1" u="sng" spc="-2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spc="-20" dirty="0">
                <a:solidFill>
                  <a:srgbClr val="221F1F"/>
                </a:solidFill>
                <a:latin typeface="Helvetica"/>
                <a:cs typeface="Helvetica"/>
              </a:rPr>
              <a:t>Training</a:t>
            </a:r>
            <a:br>
              <a:rPr lang="en-US" sz="2000" b="1" u="sng" spc="-20" dirty="0">
                <a:solidFill>
                  <a:srgbClr val="221F1F"/>
                </a:solidFill>
                <a:latin typeface="Helvetica"/>
                <a:cs typeface="Helvetica"/>
              </a:rPr>
            </a:br>
            <a:endParaRPr sz="1950" dirty="0">
              <a:latin typeface="Helvetica"/>
              <a:cs typeface="Helvetica"/>
            </a:endParaRPr>
          </a:p>
          <a:p>
            <a:pPr marL="297815" indent="-285750">
              <a:buFont typeface="Arial" panose="020B0604020202020204" pitchFamily="34" charset="0"/>
              <a:buChar char="•"/>
              <a:tabLst>
                <a:tab pos="14478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Conducted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at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orientation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on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ongoing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basis</a:t>
            </a:r>
            <a:endParaRPr dirty="0">
              <a:latin typeface="Helvetica-Light"/>
              <a:cs typeface="Helvetica-Light"/>
            </a:endParaRPr>
          </a:p>
          <a:p>
            <a:pPr marL="297815" indent="-285750">
              <a:buFont typeface="Arial" panose="020B0604020202020204" pitchFamily="34" charset="0"/>
              <a:buChar char="•"/>
              <a:tabLst>
                <a:tab pos="14478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Covers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topics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including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but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not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limited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to:</a:t>
            </a:r>
            <a:endParaRPr dirty="0">
              <a:latin typeface="Helvetica-Light"/>
              <a:cs typeface="Helvetica-Light"/>
            </a:endParaRPr>
          </a:p>
          <a:p>
            <a:pPr marL="601345" lvl="1" indent="-132715">
              <a:buChar char="-"/>
              <a:tabLst>
                <a:tab pos="60198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Accident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incident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reporting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procedures</a:t>
            </a:r>
            <a:endParaRPr dirty="0">
              <a:latin typeface="Helvetica-Light"/>
              <a:cs typeface="Helvetica-Light"/>
            </a:endParaRPr>
          </a:p>
          <a:p>
            <a:pPr marL="601345" lvl="1" indent="-132715">
              <a:buChar char="-"/>
              <a:tabLst>
                <a:tab pos="60198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Roles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responsibilities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emergency</a:t>
            </a:r>
            <a:endParaRPr dirty="0">
              <a:latin typeface="Helvetica-Light"/>
              <a:cs typeface="Helvetica-Light"/>
            </a:endParaRPr>
          </a:p>
          <a:p>
            <a:pPr marL="601345" lvl="1" indent="-132715">
              <a:buChar char="-"/>
              <a:tabLst>
                <a:tab pos="60198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Location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use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common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emergency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equipment</a:t>
            </a:r>
            <a:endParaRPr dirty="0">
              <a:latin typeface="Helvetica-Light"/>
              <a:cs typeface="Helvetica-Light"/>
            </a:endParaRPr>
          </a:p>
          <a:p>
            <a:pPr marL="601345" lvl="1" indent="-132715">
              <a:buChar char="-"/>
              <a:tabLst>
                <a:tab pos="60198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Fire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Prevention,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Fire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Safety,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Fire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Response</a:t>
            </a:r>
            <a:endParaRPr dirty="0">
              <a:latin typeface="Helvetica-Light"/>
              <a:cs typeface="Helvetica-Light"/>
            </a:endParaRPr>
          </a:p>
          <a:p>
            <a:pPr marL="601345" lvl="1" indent="-132715">
              <a:buChar char="-"/>
              <a:tabLst>
                <a:tab pos="60198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Evacuation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Routes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Assembly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Areas</a:t>
            </a:r>
            <a:endParaRPr dirty="0">
              <a:latin typeface="Helvetica-Light"/>
              <a:cs typeface="Helvetica-Light"/>
            </a:endParaRPr>
          </a:p>
          <a:p>
            <a:pPr marL="601345" lvl="1" indent="-132715">
              <a:buChar char="-"/>
              <a:tabLst>
                <a:tab pos="60198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Emergency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Lockdown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Shutdown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Procedures</a:t>
            </a:r>
            <a:endParaRPr dirty="0">
              <a:latin typeface="Helvetica-Light"/>
              <a:cs typeface="Helvetica-Light"/>
            </a:endParaRPr>
          </a:p>
          <a:p>
            <a:pPr marL="601345" lvl="1" indent="-132715">
              <a:buChar char="-"/>
              <a:tabLst>
                <a:tab pos="60198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Medical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Emergency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Procedures</a:t>
            </a:r>
            <a:endParaRPr dirty="0">
              <a:latin typeface="Helvetica-Light"/>
              <a:cs typeface="Helvetica-Light"/>
            </a:endParaRPr>
          </a:p>
          <a:p>
            <a:pPr marL="601345" lvl="1" indent="-132715">
              <a:buChar char="-"/>
              <a:tabLst>
                <a:tab pos="60198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CPR/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First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Aid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Training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for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certain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employees</a:t>
            </a:r>
            <a:endParaRPr dirty="0">
              <a:latin typeface="Helvetica-Light"/>
              <a:cs typeface="Helvetica-Light"/>
            </a:endParaRPr>
          </a:p>
          <a:p>
            <a:pPr marL="601345" lvl="1" indent="-132715">
              <a:buChar char="-"/>
              <a:tabLst>
                <a:tab pos="60198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Cal/OSHA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training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98103" y="341839"/>
            <a:ext cx="1081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SAFETY</a:t>
            </a:r>
            <a:r>
              <a:rPr sz="1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PLAN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48" y="8786914"/>
            <a:ext cx="728799" cy="5150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075537"/>
            <a:ext cx="5506714" cy="3714005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E4483FE4-7540-9B44-AF47-6D706DAA3C74}"/>
              </a:ext>
            </a:extLst>
          </p:cNvPr>
          <p:cNvSpPr txBox="1"/>
          <p:nvPr/>
        </p:nvSpPr>
        <p:spPr>
          <a:xfrm>
            <a:off x="1156690" y="1371711"/>
            <a:ext cx="71491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97760">
              <a:lnSpc>
                <a:spcPct val="100000"/>
              </a:lnSpc>
              <a:spcBef>
                <a:spcPts val="1280"/>
              </a:spcBef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Prepared by Robert Rowe, a professional</a:t>
            </a:r>
            <a:r>
              <a:rPr spc="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fire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prevention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suppression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consultant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.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9F722FBA-AF6D-BD45-A541-F74826BED5D5}"/>
              </a:ext>
            </a:extLst>
          </p:cNvPr>
          <p:cNvSpPr txBox="1">
            <a:spLocks/>
          </p:cNvSpPr>
          <p:nvPr/>
        </p:nvSpPr>
        <p:spPr>
          <a:xfrm>
            <a:off x="788391" y="637275"/>
            <a:ext cx="23133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600" b="1" kern="0" dirty="0">
                <a:solidFill>
                  <a:sysClr val="windowText" lastClr="000000"/>
                </a:solidFill>
                <a:latin typeface="Helvetica" pitchFamily="2" charset="0"/>
              </a:rPr>
              <a:t>SAFETY</a:t>
            </a:r>
            <a:r>
              <a:rPr lang="en-US" sz="2600" b="1" kern="0" spc="-140" dirty="0">
                <a:solidFill>
                  <a:sysClr val="windowText" lastClr="000000"/>
                </a:solidFill>
                <a:latin typeface="Helvetica" pitchFamily="2" charset="0"/>
              </a:rPr>
              <a:t> </a:t>
            </a:r>
            <a:r>
              <a:rPr lang="en-US" sz="2600" b="1" kern="0" dirty="0">
                <a:solidFill>
                  <a:sysClr val="windowText" lastClr="000000"/>
                </a:solidFill>
                <a:latin typeface="Helvetica" pitchFamily="2" charset="0"/>
              </a:rPr>
              <a:t>PLAN</a:t>
            </a:r>
          </a:p>
        </p:txBody>
      </p:sp>
      <p:pic>
        <p:nvPicPr>
          <p:cNvPr id="13" name="object 7">
            <a:extLst>
              <a:ext uri="{FF2B5EF4-FFF2-40B4-BE49-F238E27FC236}">
                <a16:creationId xmlns:a16="http://schemas.microsoft.com/office/drawing/2014/main" id="{3E8D2060-BF5C-7A4E-9BF0-040AE87AA11C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054963"/>
            <a:ext cx="5495919" cy="37011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379" y="1898854"/>
            <a:ext cx="5671820" cy="295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br>
              <a:rPr lang="en-US" sz="2000" dirty="0">
                <a:solidFill>
                  <a:srgbClr val="221F1F"/>
                </a:solidFill>
                <a:latin typeface="Helvetica-Light"/>
                <a:cs typeface="Helvetica-Light"/>
              </a:rPr>
            </a:b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Prepared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by</a:t>
            </a:r>
            <a:r>
              <a:rPr sz="20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Terry</a:t>
            </a:r>
            <a:r>
              <a:rPr sz="20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Blevins,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a</a:t>
            </a:r>
            <a:r>
              <a:rPr sz="20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professional</a:t>
            </a:r>
            <a:r>
              <a:rPr sz="20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security </a:t>
            </a:r>
            <a:r>
              <a:rPr sz="2000" spc="-5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consultant</a:t>
            </a:r>
            <a:r>
              <a:rPr sz="20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with</a:t>
            </a:r>
            <a:r>
              <a:rPr sz="20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35+</a:t>
            </a:r>
            <a:r>
              <a:rPr sz="20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years</a:t>
            </a:r>
            <a:r>
              <a:rPr sz="20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z="20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experience</a:t>
            </a:r>
            <a:endParaRPr sz="200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</a:pPr>
            <a:endParaRPr lang="en-US" sz="195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</a:pPr>
            <a:endParaRPr sz="195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Operational</a:t>
            </a:r>
            <a:r>
              <a:rPr b="1" spc="-35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b="1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Security</a:t>
            </a:r>
            <a:r>
              <a:rPr b="1" spc="-30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 </a:t>
            </a:r>
            <a:r>
              <a:rPr b="1" dirty="0">
                <a:solidFill>
                  <a:srgbClr val="221F1F"/>
                </a:solidFill>
                <a:latin typeface="Helvetica" pitchFamily="2" charset="0"/>
                <a:cs typeface="Helvetica-BoldOblique"/>
              </a:rPr>
              <a:t>Measures</a:t>
            </a:r>
            <a:endParaRPr b="1" dirty="0">
              <a:latin typeface="Helvetica" pitchFamily="2" charset="0"/>
              <a:cs typeface="Helvetica-BoldOblique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Access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visitor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control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procedures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Inventory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control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procedures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Cash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handling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procedures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7924255" y="1898854"/>
            <a:ext cx="5889625" cy="5852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0" dirty="0">
                <a:latin typeface="Helvetica" pitchFamily="2" charset="0"/>
              </a:rPr>
              <a:t>Perimeter</a:t>
            </a:r>
            <a:r>
              <a:rPr sz="1800" i="0" spc="-35" dirty="0">
                <a:latin typeface="Helvetica" pitchFamily="2" charset="0"/>
              </a:rPr>
              <a:t> </a:t>
            </a:r>
            <a:r>
              <a:rPr sz="1800" i="0" dirty="0">
                <a:latin typeface="Helvetica" pitchFamily="2" charset="0"/>
              </a:rPr>
              <a:t>Security</a:t>
            </a:r>
            <a:r>
              <a:rPr sz="1800" i="0" spc="-30" dirty="0">
                <a:latin typeface="Helvetica" pitchFamily="2" charset="0"/>
              </a:rPr>
              <a:t> </a:t>
            </a:r>
            <a:r>
              <a:rPr sz="1800" i="0" dirty="0">
                <a:latin typeface="Helvetica" pitchFamily="2" charset="0"/>
              </a:rPr>
              <a:t>Measures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1800" b="0" i="0" dirty="0">
                <a:latin typeface="Helvetica-Light"/>
                <a:cs typeface="Helvetica-Light"/>
              </a:rPr>
              <a:t>24/7</a:t>
            </a:r>
            <a:r>
              <a:rPr sz="1800" b="0" i="0" spc="-2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video</a:t>
            </a:r>
            <a:r>
              <a:rPr sz="1800" b="0" i="0" spc="-2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surveillance</a:t>
            </a:r>
            <a:r>
              <a:rPr sz="1800" b="0" i="0" spc="-2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monitoring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1800" b="0" i="0" dirty="0">
                <a:latin typeface="Helvetica-Light"/>
                <a:cs typeface="Helvetica-Light"/>
              </a:rPr>
              <a:t>Centrally</a:t>
            </a:r>
            <a:r>
              <a:rPr sz="1800" b="0" i="0" spc="-20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monitored</a:t>
            </a:r>
            <a:r>
              <a:rPr sz="1800" b="0" i="0" spc="-20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intrusion</a:t>
            </a:r>
            <a:r>
              <a:rPr sz="1800" b="0" i="0" spc="-20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alarm</a:t>
            </a:r>
            <a:r>
              <a:rPr sz="1800" b="0" i="0" spc="-20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system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1800" b="0" i="0" dirty="0">
                <a:latin typeface="Helvetica-Light"/>
                <a:cs typeface="Helvetica-Light"/>
              </a:rPr>
              <a:t>Motion</a:t>
            </a:r>
            <a:r>
              <a:rPr sz="1800" b="0" i="0" spc="-50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sensors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1800" b="0" i="0" dirty="0">
                <a:latin typeface="Helvetica-Light"/>
                <a:cs typeface="Helvetica-Light"/>
              </a:rPr>
              <a:t>Panic</a:t>
            </a:r>
            <a:r>
              <a:rPr sz="1800" b="0" i="0" spc="-50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alarms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1800" b="0" i="0" dirty="0">
                <a:latin typeface="Helvetica-Light"/>
                <a:cs typeface="Helvetica-Light"/>
              </a:rPr>
              <a:t>24/7</a:t>
            </a:r>
            <a:r>
              <a:rPr sz="1800" b="0" i="0" spc="-2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on-site</a:t>
            </a:r>
            <a:r>
              <a:rPr sz="1800" b="0" i="0" spc="-2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security</a:t>
            </a:r>
            <a:r>
              <a:rPr sz="1800" b="0" i="0" spc="-2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personnel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1800" b="0" i="0" dirty="0">
                <a:latin typeface="Helvetica-Light"/>
                <a:cs typeface="Helvetica-Light"/>
              </a:rPr>
              <a:t>Locks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1800" b="0" i="0" dirty="0">
                <a:latin typeface="Helvetica-Light"/>
                <a:cs typeface="Helvetica-Light"/>
              </a:rPr>
              <a:t>Mosquito</a:t>
            </a:r>
            <a:r>
              <a:rPr sz="1800" b="0" i="0" spc="-50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devices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1800" b="0" i="0" dirty="0">
                <a:latin typeface="Helvetica-Light"/>
                <a:cs typeface="Helvetica-Light"/>
              </a:rPr>
              <a:t>Security</a:t>
            </a:r>
            <a:r>
              <a:rPr sz="1800" b="0" i="0" spc="-50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lighting</a:t>
            </a:r>
          </a:p>
          <a:p>
            <a:pPr>
              <a:lnSpc>
                <a:spcPct val="100000"/>
              </a:lnSpc>
              <a:buClr>
                <a:srgbClr val="221F1F"/>
              </a:buClr>
              <a:buFont typeface="Helvetica-Light"/>
              <a:buChar char="-"/>
            </a:pPr>
            <a:endParaRPr sz="1950"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sz="1800" i="0" dirty="0">
                <a:latin typeface="Helvetica" pitchFamily="2" charset="0"/>
              </a:rPr>
              <a:t>Employee</a:t>
            </a:r>
            <a:r>
              <a:rPr sz="1800" i="0" spc="-30" dirty="0">
                <a:latin typeface="Helvetica" pitchFamily="2" charset="0"/>
              </a:rPr>
              <a:t> </a:t>
            </a:r>
            <a:r>
              <a:rPr sz="1800" i="0" dirty="0">
                <a:latin typeface="Helvetica" pitchFamily="2" charset="0"/>
              </a:rPr>
              <a:t>Security</a:t>
            </a:r>
            <a:r>
              <a:rPr sz="1800" i="0" spc="-25" dirty="0">
                <a:latin typeface="Helvetica" pitchFamily="2" charset="0"/>
              </a:rPr>
              <a:t> </a:t>
            </a:r>
            <a:r>
              <a:rPr sz="1800" i="0" spc="-20" dirty="0">
                <a:latin typeface="Helvetica" pitchFamily="2" charset="0"/>
              </a:rPr>
              <a:t>Training</a:t>
            </a:r>
          </a:p>
          <a:p>
            <a:pPr marL="297815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1800" b="0" i="0" dirty="0">
                <a:latin typeface="Helvetica-Light"/>
                <a:cs typeface="Helvetica-Light"/>
              </a:rPr>
              <a:t>Conducted</a:t>
            </a:r>
            <a:r>
              <a:rPr sz="1800" b="0" i="0" spc="-1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at</a:t>
            </a:r>
            <a:r>
              <a:rPr sz="1800" b="0" i="0" spc="-1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orientation</a:t>
            </a:r>
            <a:r>
              <a:rPr sz="1800" b="0" i="0" spc="-1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and</a:t>
            </a:r>
            <a:r>
              <a:rPr sz="1800" b="0" i="0" spc="-1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on</a:t>
            </a:r>
            <a:r>
              <a:rPr sz="1800" b="0" i="0" spc="-10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an</a:t>
            </a:r>
            <a:r>
              <a:rPr sz="1800" b="0" i="0" spc="-1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ongoing</a:t>
            </a:r>
            <a:r>
              <a:rPr sz="1800" b="0" i="0" spc="-1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basis</a:t>
            </a:r>
          </a:p>
          <a:p>
            <a:pPr marL="297815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1800" b="0" i="0" dirty="0">
                <a:latin typeface="Helvetica-Light"/>
                <a:cs typeface="Helvetica-Light"/>
              </a:rPr>
              <a:t>Covers</a:t>
            </a:r>
            <a:r>
              <a:rPr sz="1800" b="0" i="0" spc="-1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topics</a:t>
            </a:r>
            <a:r>
              <a:rPr sz="1800" b="0" i="0" spc="-1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including</a:t>
            </a:r>
            <a:r>
              <a:rPr sz="1800" b="0" i="0" spc="-1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but</a:t>
            </a:r>
            <a:r>
              <a:rPr sz="1800" b="0" i="0" spc="-1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not</a:t>
            </a:r>
            <a:r>
              <a:rPr sz="1800" b="0" i="0" spc="-10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limited</a:t>
            </a:r>
            <a:r>
              <a:rPr sz="1800" b="0" i="0" spc="-15" dirty="0">
                <a:latin typeface="Helvetica-Light"/>
                <a:cs typeface="Helvetica-Light"/>
              </a:rPr>
              <a:t> </a:t>
            </a:r>
            <a:r>
              <a:rPr sz="1800" b="0" i="0" dirty="0">
                <a:latin typeface="Helvetica-Light"/>
                <a:cs typeface="Helvetica-Light"/>
              </a:rPr>
              <a:t>to:</a:t>
            </a: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Product</a:t>
            </a:r>
            <a:r>
              <a:rPr sz="2000"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handling</a:t>
            </a:r>
            <a:endParaRPr sz="2000"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Crime</a:t>
            </a:r>
            <a:r>
              <a:rPr sz="2000"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z="2000"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loss</a:t>
            </a:r>
            <a:r>
              <a:rPr sz="2000"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prevention</a:t>
            </a:r>
            <a:endParaRPr sz="2000"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Burglary</a:t>
            </a:r>
            <a:r>
              <a:rPr sz="2000"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z="2000"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robbery</a:t>
            </a:r>
            <a:r>
              <a:rPr sz="2000"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protocol</a:t>
            </a:r>
            <a:endParaRPr sz="2000"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Incident</a:t>
            </a:r>
            <a:r>
              <a:rPr sz="2000"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observation</a:t>
            </a:r>
            <a:r>
              <a:rPr sz="2000"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z="2000"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reporting</a:t>
            </a:r>
            <a:r>
              <a:rPr sz="2000"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techniques</a:t>
            </a:r>
            <a:endParaRPr sz="2000"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Surveillance</a:t>
            </a:r>
            <a:r>
              <a:rPr sz="2000"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detection</a:t>
            </a:r>
            <a:endParaRPr sz="2000"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Disaster</a:t>
            </a:r>
            <a:r>
              <a:rPr sz="2000"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preparedness</a:t>
            </a:r>
            <a:endParaRPr sz="2000"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Common</a:t>
            </a:r>
            <a:r>
              <a:rPr sz="2000"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safety</a:t>
            </a:r>
            <a:r>
              <a:rPr sz="2000"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hazards</a:t>
            </a:r>
            <a:endParaRPr sz="2000" dirty="0">
              <a:latin typeface="Helvetica-Light"/>
              <a:cs typeface="Helvetica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14915" y="341852"/>
            <a:ext cx="1250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SECURITY</a:t>
            </a:r>
            <a:r>
              <a:rPr sz="1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PLAN</a:t>
            </a:r>
            <a:endParaRPr sz="1200">
              <a:latin typeface="Helvetica"/>
              <a:cs typeface="Helvetic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03" y="5514213"/>
            <a:ext cx="5339003" cy="313841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8398" y="637275"/>
            <a:ext cx="26803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SECURITY</a:t>
            </a:r>
            <a:r>
              <a:rPr spc="-135" dirty="0"/>
              <a:t> </a:t>
            </a:r>
            <a:r>
              <a:rPr dirty="0"/>
              <a:t>PLAN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48" y="8786914"/>
            <a:ext cx="728799" cy="5150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A6B386-49DB-7D4A-86E6-4020101D826E}"/>
              </a:ext>
            </a:extLst>
          </p:cNvPr>
          <p:cNvSpPr/>
          <p:nvPr/>
        </p:nvSpPr>
        <p:spPr>
          <a:xfrm>
            <a:off x="939939" y="3251788"/>
            <a:ext cx="3363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u="sng" dirty="0">
                <a:solidFill>
                  <a:srgbClr val="221F1F"/>
                </a:solidFill>
                <a:latin typeface="Helvetica"/>
                <a:cs typeface="Helvetica"/>
              </a:rPr>
              <a:t>Summary</a:t>
            </a:r>
            <a:r>
              <a:rPr lang="en-US" sz="2000" b="1" u="sng" spc="-2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lang="en-US" sz="2000" b="1" u="sng" dirty="0">
                <a:solidFill>
                  <a:srgbClr val="221F1F"/>
                </a:solidFill>
                <a:latin typeface="Helvetica"/>
                <a:cs typeface="Helvetica"/>
              </a:rPr>
              <a:t>of</a:t>
            </a:r>
            <a:r>
              <a:rPr lang="en-US" sz="2000" b="1" u="sng" spc="-2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lang="en-US" sz="2000" b="1" u="sng" dirty="0">
                <a:solidFill>
                  <a:srgbClr val="221F1F"/>
                </a:solidFill>
                <a:latin typeface="Helvetica"/>
                <a:cs typeface="Helvetica"/>
              </a:rPr>
              <a:t>Security</a:t>
            </a:r>
            <a:r>
              <a:rPr lang="en-US" sz="2000" b="1" u="sng" spc="-2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lang="en-US" sz="2000" b="1" u="sng" dirty="0">
                <a:solidFill>
                  <a:srgbClr val="221F1F"/>
                </a:solidFill>
                <a:latin typeface="Helvetica"/>
                <a:cs typeface="Helvetica"/>
              </a:rPr>
              <a:t>Plan</a:t>
            </a:r>
            <a:endParaRPr lang="en-US" sz="2000" u="sng" dirty="0">
              <a:latin typeface="Helvetica"/>
              <a:cs typeface="Helvetic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A1BE7-3D80-E54A-8F80-D9B073F09475}"/>
              </a:ext>
            </a:extLst>
          </p:cNvPr>
          <p:cNvSpPr/>
          <p:nvPr/>
        </p:nvSpPr>
        <p:spPr>
          <a:xfrm>
            <a:off x="968632" y="1808766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u="sng" dirty="0">
                <a:solidFill>
                  <a:srgbClr val="221F1F"/>
                </a:solidFill>
                <a:latin typeface="Helvetica"/>
                <a:cs typeface="Helvetica"/>
              </a:rPr>
              <a:t>Security</a:t>
            </a:r>
            <a:r>
              <a:rPr lang="en-US" sz="2000" b="1" u="sng" spc="-5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lang="en-US" sz="2000" b="1" u="sng" dirty="0">
                <a:solidFill>
                  <a:srgbClr val="221F1F"/>
                </a:solidFill>
                <a:latin typeface="Helvetica"/>
                <a:cs typeface="Helvetica"/>
              </a:rPr>
              <a:t>Plan</a:t>
            </a:r>
            <a:endParaRPr lang="en-US" sz="2000" u="sng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1169374" y="1898854"/>
            <a:ext cx="5939790" cy="5929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/>
              <a:t>Funding</a:t>
            </a:r>
          </a:p>
          <a:p>
            <a:pPr marL="12700" marR="230504">
              <a:lnSpc>
                <a:spcPct val="100000"/>
              </a:lnSpc>
              <a:tabLst>
                <a:tab pos="168275" algn="l"/>
              </a:tabLst>
            </a:pPr>
            <a:r>
              <a:rPr sz="1800" b="0" dirty="0" err="1">
                <a:latin typeface="Helvetica-Light"/>
                <a:cs typeface="Helvetica-Light"/>
              </a:rPr>
              <a:t>HerbNJoy</a:t>
            </a:r>
            <a:r>
              <a:rPr sz="1800" b="0" spc="-1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is</a:t>
            </a:r>
            <a:r>
              <a:rPr sz="1800" b="0" spc="-1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prepared</a:t>
            </a:r>
            <a:r>
              <a:rPr sz="1800" b="0" spc="-1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to</a:t>
            </a:r>
            <a:r>
              <a:rPr sz="1800" b="0" spc="-1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donate</a:t>
            </a:r>
            <a:r>
              <a:rPr sz="1800" b="0" spc="-1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1%</a:t>
            </a:r>
            <a:r>
              <a:rPr sz="1800" b="0" spc="-1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of</a:t>
            </a:r>
            <a:r>
              <a:rPr sz="1800" b="0" spc="-1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our</a:t>
            </a:r>
            <a:r>
              <a:rPr sz="1800" b="0" spc="-1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gross </a:t>
            </a:r>
            <a:r>
              <a:rPr sz="1800" b="0" spc="-54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revenues to fund our Community Benefits and </a:t>
            </a:r>
            <a:r>
              <a:rPr sz="1800" b="0" spc="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Investments</a:t>
            </a:r>
            <a:r>
              <a:rPr sz="1800" b="0" spc="-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Plan</a:t>
            </a:r>
            <a:r>
              <a:rPr lang="en-US" sz="1800" b="0" dirty="0">
                <a:latin typeface="Helvetica-Light"/>
                <a:cs typeface="Helvetica-Light"/>
              </a:rPr>
              <a:t>.</a:t>
            </a:r>
            <a:endParaRPr sz="1800" b="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buClr>
                <a:srgbClr val="221F1F"/>
              </a:buClr>
              <a:buFont typeface="Helvetica-Light"/>
              <a:buChar char="-"/>
            </a:pPr>
            <a:endParaRPr sz="1950"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u="sng" spc="-5" dirty="0"/>
              <a:t>Community</a:t>
            </a:r>
            <a:r>
              <a:rPr u="sng" spc="-105" dirty="0"/>
              <a:t> </a:t>
            </a:r>
            <a:r>
              <a:rPr u="sng" spc="-5" dirty="0"/>
              <a:t>Advisory</a:t>
            </a:r>
            <a:r>
              <a:rPr u="sng" spc="-25" dirty="0"/>
              <a:t> </a:t>
            </a:r>
            <a:r>
              <a:rPr u="sng" spc="-5" dirty="0"/>
              <a:t>Board</a:t>
            </a:r>
          </a:p>
          <a:p>
            <a:pPr marL="354965" marR="30162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1800" b="0" dirty="0">
                <a:latin typeface="Helvetica-Light"/>
                <a:cs typeface="Helvetica-Light"/>
              </a:rPr>
              <a:t>Community</a:t>
            </a:r>
            <a:r>
              <a:rPr sz="1800" b="0" spc="-2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Advisory</a:t>
            </a:r>
            <a:r>
              <a:rPr sz="1800" b="0" spc="-1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Board</a:t>
            </a:r>
            <a:r>
              <a:rPr sz="1800" b="0" spc="-1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will</a:t>
            </a:r>
            <a:r>
              <a:rPr sz="1800" b="0" spc="-2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be</a:t>
            </a:r>
            <a:r>
              <a:rPr sz="1800" b="0" spc="-1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composed</a:t>
            </a:r>
            <a:r>
              <a:rPr sz="1800" b="0" spc="-1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of </a:t>
            </a:r>
            <a:r>
              <a:rPr sz="1800" b="0" spc="-54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influential</a:t>
            </a:r>
            <a:r>
              <a:rPr sz="1800" b="0" spc="-1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Guadalupe</a:t>
            </a:r>
            <a:r>
              <a:rPr sz="1800" b="0" spc="-1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community</a:t>
            </a:r>
            <a:r>
              <a:rPr sz="1800" b="0" spc="-1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members</a:t>
            </a:r>
          </a:p>
          <a:p>
            <a:pPr marL="354965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1800" b="0" dirty="0">
                <a:latin typeface="Helvetica-Light"/>
                <a:cs typeface="Helvetica-Light"/>
              </a:rPr>
              <a:t>Community</a:t>
            </a:r>
            <a:r>
              <a:rPr sz="1800" b="0" spc="-2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Advisory</a:t>
            </a:r>
            <a:r>
              <a:rPr sz="1800" b="0" spc="-1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Board</a:t>
            </a:r>
            <a:r>
              <a:rPr sz="1800" b="0" spc="-1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will</a:t>
            </a:r>
            <a:r>
              <a:rPr sz="1800" b="0" spc="-2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select</a:t>
            </a:r>
            <a:r>
              <a:rPr sz="1800" b="0" spc="-1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and</a:t>
            </a:r>
            <a:r>
              <a:rPr sz="1800" b="0" spc="-1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oversee </a:t>
            </a:r>
            <a:r>
              <a:rPr sz="1800" b="0" spc="-54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distribution</a:t>
            </a:r>
            <a:r>
              <a:rPr sz="1800" b="0" spc="-15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of</a:t>
            </a:r>
            <a:r>
              <a:rPr sz="1800" b="0" spc="-1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funds</a:t>
            </a:r>
            <a:r>
              <a:rPr sz="1800" b="0" spc="-1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to</a:t>
            </a:r>
            <a:r>
              <a:rPr sz="1800" b="0" spc="-1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community</a:t>
            </a:r>
            <a:r>
              <a:rPr sz="1800" b="0" spc="-10" dirty="0">
                <a:latin typeface="Helvetica-Light"/>
                <a:cs typeface="Helvetica-Light"/>
              </a:rPr>
              <a:t> </a:t>
            </a:r>
            <a:r>
              <a:rPr sz="1800" b="0" dirty="0">
                <a:latin typeface="Helvetica-Light"/>
                <a:cs typeface="Helvetica-Light"/>
              </a:rPr>
              <a:t>organizations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21F1F"/>
              </a:buClr>
              <a:buFont typeface="Helvetica-Light"/>
              <a:buChar char="-"/>
            </a:pPr>
            <a:endParaRPr sz="1950"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u="sng" spc="-5" dirty="0"/>
              <a:t>Areas</a:t>
            </a:r>
            <a:r>
              <a:rPr u="sng" spc="-35" dirty="0"/>
              <a:t> </a:t>
            </a:r>
            <a:r>
              <a:rPr u="sng" dirty="0"/>
              <a:t>of</a:t>
            </a:r>
            <a:r>
              <a:rPr u="sng" spc="-30" dirty="0"/>
              <a:t> </a:t>
            </a:r>
            <a:r>
              <a:rPr u="sng" dirty="0"/>
              <a:t>Focus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b="0" dirty="0">
                <a:latin typeface="Helvetica-Light"/>
                <a:cs typeface="Helvetica-Light"/>
              </a:rPr>
              <a:t>Social</a:t>
            </a:r>
            <a:r>
              <a:rPr b="0" spc="-50" dirty="0">
                <a:latin typeface="Helvetica-Light"/>
                <a:cs typeface="Helvetica-Light"/>
              </a:rPr>
              <a:t> </a:t>
            </a:r>
            <a:r>
              <a:rPr b="0" dirty="0">
                <a:latin typeface="Helvetica-Light"/>
                <a:cs typeface="Helvetica-Light"/>
              </a:rPr>
              <a:t>equity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b="0" dirty="0">
                <a:latin typeface="Helvetica-Light"/>
                <a:cs typeface="Helvetica-Light"/>
              </a:rPr>
              <a:t>Economic</a:t>
            </a:r>
            <a:r>
              <a:rPr b="0" spc="-50" dirty="0">
                <a:latin typeface="Helvetica-Light"/>
                <a:cs typeface="Helvetica-Light"/>
              </a:rPr>
              <a:t> </a:t>
            </a:r>
            <a:r>
              <a:rPr b="0" dirty="0">
                <a:latin typeface="Helvetica-Light"/>
                <a:cs typeface="Helvetica-Light"/>
              </a:rPr>
              <a:t>growth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b="0" dirty="0">
                <a:latin typeface="Helvetica-Light"/>
                <a:cs typeface="Helvetica-Light"/>
              </a:rPr>
              <a:t>Downtown</a:t>
            </a:r>
            <a:r>
              <a:rPr b="0" spc="-50" dirty="0">
                <a:latin typeface="Helvetica-Light"/>
                <a:cs typeface="Helvetica-Light"/>
              </a:rPr>
              <a:t> </a:t>
            </a:r>
            <a:r>
              <a:rPr b="0" dirty="0">
                <a:latin typeface="Helvetica-Light"/>
                <a:cs typeface="Helvetica-Light"/>
              </a:rPr>
              <a:t>Revitalization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21F1F"/>
              </a:buClr>
              <a:buFont typeface="Helvetica-Light"/>
              <a:buChar char="-"/>
            </a:pPr>
            <a:endParaRPr sz="1950"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u="sng" dirty="0"/>
              <a:t>Methods</a:t>
            </a:r>
            <a:r>
              <a:rPr u="sng" spc="-35" dirty="0"/>
              <a:t> </a:t>
            </a:r>
            <a:r>
              <a:rPr u="sng" dirty="0"/>
              <a:t>of</a:t>
            </a:r>
            <a:r>
              <a:rPr u="sng" spc="-30" dirty="0"/>
              <a:t> </a:t>
            </a:r>
            <a:r>
              <a:rPr u="sng" dirty="0"/>
              <a:t>Giving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b="0" dirty="0">
                <a:latin typeface="Helvetica-Light"/>
                <a:cs typeface="Helvetica-Light"/>
              </a:rPr>
              <a:t>Financial</a:t>
            </a:r>
            <a:r>
              <a:rPr b="0" spc="-50" dirty="0">
                <a:latin typeface="Helvetica-Light"/>
                <a:cs typeface="Helvetica-Light"/>
              </a:rPr>
              <a:t> </a:t>
            </a:r>
            <a:r>
              <a:rPr b="0" dirty="0">
                <a:latin typeface="Helvetica-Light"/>
                <a:cs typeface="Helvetica-Light"/>
              </a:rPr>
              <a:t>contributions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b="0" dirty="0">
                <a:latin typeface="Helvetica-Light"/>
                <a:cs typeface="Helvetica-Light"/>
              </a:rPr>
              <a:t>Volunteer</a:t>
            </a:r>
            <a:r>
              <a:rPr b="0" spc="-50" dirty="0">
                <a:latin typeface="Helvetica-Light"/>
                <a:cs typeface="Helvetica-Light"/>
              </a:rPr>
              <a:t> </a:t>
            </a:r>
            <a:r>
              <a:rPr b="0" dirty="0">
                <a:latin typeface="Helvetica-Light"/>
                <a:cs typeface="Helvetica-Light"/>
              </a:rPr>
              <a:t>time</a:t>
            </a: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b="0" dirty="0">
                <a:latin typeface="Helvetica-Light"/>
                <a:cs typeface="Helvetica-Light"/>
              </a:rPr>
              <a:t>In-kind</a:t>
            </a:r>
            <a:r>
              <a:rPr b="0" spc="-50" dirty="0">
                <a:latin typeface="Helvetica-Light"/>
                <a:cs typeface="Helvetica-Light"/>
              </a:rPr>
              <a:t> </a:t>
            </a:r>
            <a:r>
              <a:rPr b="0" dirty="0">
                <a:latin typeface="Helvetica-Light"/>
                <a:cs typeface="Helvetica-Light"/>
              </a:rPr>
              <a:t>Donations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24250" y="1898854"/>
            <a:ext cx="5105950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5" dirty="0">
                <a:solidFill>
                  <a:srgbClr val="221F1F"/>
                </a:solidFill>
                <a:latin typeface="Helvetica"/>
                <a:cs typeface="Helvetica"/>
              </a:rPr>
              <a:t>Community</a:t>
            </a:r>
            <a:r>
              <a:rPr sz="2000" b="1" u="sng" spc="-5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Organizations</a:t>
            </a:r>
            <a:endParaRPr sz="2000" u="sng" dirty="0">
              <a:latin typeface="Helvetica"/>
              <a:cs typeface="Helvetica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Little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House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by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the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Park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Los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Amigos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Guadalupe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The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Guadalupe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Nipomo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Dunes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Center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The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Guadalupe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Business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Association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4250" y="4032454"/>
            <a:ext cx="2213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5" dirty="0">
                <a:solidFill>
                  <a:srgbClr val="221F1F"/>
                </a:solidFill>
                <a:latin typeface="Helvetica"/>
                <a:cs typeface="Helvetica"/>
              </a:rPr>
              <a:t>100%</a:t>
            </a:r>
            <a:r>
              <a:rPr sz="2000" b="1" u="sng" spc="-5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Local</a:t>
            </a:r>
            <a:r>
              <a:rPr sz="2000" b="1" u="sng" spc="-4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spc="-5" dirty="0">
                <a:solidFill>
                  <a:srgbClr val="221F1F"/>
                </a:solidFill>
                <a:latin typeface="Helvetica"/>
                <a:cs typeface="Helvetica"/>
              </a:rPr>
              <a:t>Hiring</a:t>
            </a:r>
            <a:endParaRPr sz="2000" u="sng" dirty="0">
              <a:latin typeface="Helvetica"/>
              <a:cs typeface="Helvetic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0026" y="341839"/>
            <a:ext cx="3505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COMMUNITY</a:t>
            </a:r>
            <a:r>
              <a:rPr sz="1200" b="1" spc="-4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BENEFIT</a:t>
            </a:r>
            <a:r>
              <a:rPr sz="1200" b="1" spc="-6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AND</a:t>
            </a:r>
            <a:r>
              <a:rPr sz="1200" b="1" spc="-2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INVESTMENT</a:t>
            </a:r>
            <a:r>
              <a:rPr sz="1200" b="1" spc="-2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PLAN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6386" y="8521632"/>
            <a:ext cx="2533650" cy="6921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400" dirty="0">
                <a:solidFill>
                  <a:srgbClr val="00B6AC"/>
                </a:solidFill>
                <a:latin typeface="Arial"/>
                <a:cs typeface="Arial"/>
              </a:rPr>
              <a:t>Proprietary</a:t>
            </a:r>
            <a:r>
              <a:rPr sz="400" spc="-5" dirty="0">
                <a:solidFill>
                  <a:srgbClr val="00B6AC"/>
                </a:solidFill>
                <a:latin typeface="Arial"/>
                <a:cs typeface="Arial"/>
              </a:rPr>
              <a:t> &amp;</a:t>
            </a:r>
            <a:r>
              <a:rPr sz="400" dirty="0">
                <a:solidFill>
                  <a:srgbClr val="00B6AC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00B6AC"/>
                </a:solidFill>
                <a:latin typeface="Arial"/>
                <a:cs typeface="Arial"/>
              </a:rPr>
              <a:t>Confidential</a:t>
            </a:r>
            <a:r>
              <a:rPr sz="400" dirty="0">
                <a:solidFill>
                  <a:srgbClr val="00B6AC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00B6AC"/>
                </a:solidFill>
                <a:latin typeface="Arial"/>
                <a:cs typeface="Arial"/>
              </a:rPr>
              <a:t>Information</a:t>
            </a:r>
            <a:r>
              <a:rPr sz="400" dirty="0">
                <a:solidFill>
                  <a:srgbClr val="00B6AC"/>
                </a:solidFill>
                <a:latin typeface="Arial"/>
                <a:cs typeface="Arial"/>
              </a:rPr>
              <a:t> </a:t>
            </a:r>
            <a:r>
              <a:rPr sz="400" spc="20" dirty="0">
                <a:solidFill>
                  <a:srgbClr val="00B6AC"/>
                </a:solidFill>
                <a:latin typeface="Arial"/>
                <a:cs typeface="Arial"/>
              </a:rPr>
              <a:t>of</a:t>
            </a:r>
            <a:r>
              <a:rPr sz="400" dirty="0">
                <a:solidFill>
                  <a:srgbClr val="00B6AC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00B6AC"/>
                </a:solidFill>
                <a:latin typeface="Arial"/>
                <a:cs typeface="Arial"/>
              </a:rPr>
              <a:t>Adamant</a:t>
            </a:r>
            <a:r>
              <a:rPr sz="400" dirty="0">
                <a:solidFill>
                  <a:srgbClr val="00B6AC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00B6AC"/>
                </a:solidFill>
                <a:latin typeface="Arial"/>
                <a:cs typeface="Arial"/>
              </a:rPr>
              <a:t>Law</a:t>
            </a:r>
            <a:r>
              <a:rPr sz="400" dirty="0">
                <a:solidFill>
                  <a:srgbClr val="00B6AC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00B6AC"/>
                </a:solidFill>
                <a:latin typeface="Arial"/>
                <a:cs typeface="Arial"/>
              </a:rPr>
              <a:t>Group,</a:t>
            </a:r>
            <a:r>
              <a:rPr sz="400" dirty="0">
                <a:solidFill>
                  <a:srgbClr val="00B6AC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00B6AC"/>
                </a:solidFill>
                <a:latin typeface="Arial"/>
                <a:cs typeface="Arial"/>
              </a:rPr>
              <a:t>Ventura</a:t>
            </a:r>
            <a:r>
              <a:rPr sz="400" dirty="0">
                <a:solidFill>
                  <a:srgbClr val="00B6AC"/>
                </a:solidFill>
                <a:latin typeface="Arial"/>
                <a:cs typeface="Arial"/>
              </a:rPr>
              <a:t> Erudite </a:t>
            </a:r>
            <a:r>
              <a:rPr sz="400" spc="5" dirty="0">
                <a:solidFill>
                  <a:srgbClr val="00B6AC"/>
                </a:solidFill>
                <a:latin typeface="Arial"/>
                <a:cs typeface="Arial"/>
              </a:rPr>
              <a:t>Ventures.</a:t>
            </a:r>
            <a:r>
              <a:rPr sz="400" dirty="0">
                <a:solidFill>
                  <a:srgbClr val="00B6AC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00B6AC"/>
                </a:solidFill>
                <a:latin typeface="Arial"/>
                <a:cs typeface="Arial"/>
              </a:rPr>
              <a:t>Not</a:t>
            </a:r>
            <a:r>
              <a:rPr sz="400" dirty="0">
                <a:solidFill>
                  <a:srgbClr val="00B6AC"/>
                </a:solidFill>
                <a:latin typeface="Arial"/>
                <a:cs typeface="Arial"/>
              </a:rPr>
              <a:t> </a:t>
            </a:r>
            <a:r>
              <a:rPr sz="400" spc="15" dirty="0">
                <a:solidFill>
                  <a:srgbClr val="00B6AC"/>
                </a:solidFill>
                <a:latin typeface="Arial"/>
                <a:cs typeface="Arial"/>
              </a:rPr>
              <a:t>for</a:t>
            </a:r>
            <a:r>
              <a:rPr sz="400" dirty="0">
                <a:solidFill>
                  <a:srgbClr val="00B6AC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00B6AC"/>
                </a:solidFill>
                <a:latin typeface="Arial"/>
                <a:cs typeface="Arial"/>
              </a:rPr>
              <a:t>Publication.</a:t>
            </a:r>
            <a:endParaRPr sz="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5504954"/>
            <a:ext cx="5339003" cy="313496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8391" y="637275"/>
            <a:ext cx="754125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COMMUNITY</a:t>
            </a:r>
            <a:r>
              <a:rPr spc="-70" dirty="0"/>
              <a:t> </a:t>
            </a:r>
            <a:r>
              <a:rPr spc="-5" dirty="0"/>
              <a:t>BENEFITS</a:t>
            </a:r>
            <a:r>
              <a:rPr spc="-30" dirty="0"/>
              <a:t> </a:t>
            </a:r>
            <a:r>
              <a:rPr dirty="0"/>
              <a:t>&amp;</a:t>
            </a:r>
            <a:r>
              <a:rPr spc="-25" dirty="0"/>
              <a:t> </a:t>
            </a:r>
            <a:r>
              <a:rPr dirty="0"/>
              <a:t>INVESTMENTS</a:t>
            </a:r>
            <a:r>
              <a:rPr spc="-20" dirty="0"/>
              <a:t> </a:t>
            </a:r>
            <a:r>
              <a:rPr dirty="0"/>
              <a:t>PLAN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48" y="8786914"/>
            <a:ext cx="728799" cy="5150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5410" y="4378411"/>
            <a:ext cx="4693920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b="1" dirty="0">
                <a:solidFill>
                  <a:srgbClr val="FFFFFF"/>
                </a:solidFill>
                <a:latin typeface="Helvetica"/>
                <a:cs typeface="Helvetica"/>
              </a:rPr>
              <a:t>THANK</a:t>
            </a:r>
            <a:r>
              <a:rPr sz="6200" b="1" spc="-20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6200" b="1" dirty="0">
                <a:solidFill>
                  <a:srgbClr val="FFFFFF"/>
                </a:solidFill>
                <a:latin typeface="Helvetica"/>
                <a:cs typeface="Helvetica"/>
              </a:rPr>
              <a:t>YOU</a:t>
            </a:r>
            <a:endParaRPr sz="6200">
              <a:latin typeface="Helvetica"/>
              <a:cs typeface="Helvetic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711363" y="3136798"/>
            <a:ext cx="5121910" cy="3591560"/>
            <a:chOff x="1711363" y="3136798"/>
            <a:chExt cx="5121910" cy="3591560"/>
          </a:xfrm>
        </p:grpSpPr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1363" y="3136798"/>
              <a:ext cx="5121783" cy="35909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20747" y="3136811"/>
              <a:ext cx="4748530" cy="462915"/>
            </a:xfrm>
            <a:custGeom>
              <a:avLst/>
              <a:gdLst/>
              <a:ahLst/>
              <a:cxnLst/>
              <a:rect l="l" t="t" r="r" b="b"/>
              <a:pathLst>
                <a:path w="4748530" h="462914">
                  <a:moveTo>
                    <a:pt x="4748161" y="0"/>
                  </a:moveTo>
                  <a:lnTo>
                    <a:pt x="0" y="0"/>
                  </a:lnTo>
                  <a:lnTo>
                    <a:pt x="0" y="462724"/>
                  </a:lnTo>
                  <a:lnTo>
                    <a:pt x="4748161" y="462724"/>
                  </a:lnTo>
                  <a:lnTo>
                    <a:pt x="4748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18271" y="3099138"/>
            <a:ext cx="314769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2815" algn="l"/>
              </a:tabLst>
            </a:pPr>
            <a:r>
              <a:rPr lang="en-US" sz="2750" spc="310" dirty="0">
                <a:solidFill>
                  <a:srgbClr val="FFFFFF"/>
                </a:solidFill>
                <a:latin typeface="Poppins ExtraLight" pitchFamily="2" charset="77"/>
                <a:cs typeface="Poppins ExtraLight" pitchFamily="2" charset="77"/>
              </a:rPr>
              <a:t>LIFE ENHANCED</a:t>
            </a:r>
            <a:endParaRPr sz="2750" dirty="0">
              <a:latin typeface="Poppins ExtraLight" pitchFamily="2" charset="77"/>
              <a:cs typeface="Poppins ExtraLight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859" y="2087241"/>
            <a:ext cx="13023850" cy="2424430"/>
          </a:xfrm>
          <a:custGeom>
            <a:avLst/>
            <a:gdLst/>
            <a:ahLst/>
            <a:cxnLst/>
            <a:rect l="l" t="t" r="r" b="b"/>
            <a:pathLst>
              <a:path w="13023850" h="2424429">
                <a:moveTo>
                  <a:pt x="13023837" y="0"/>
                </a:moveTo>
                <a:lnTo>
                  <a:pt x="0" y="0"/>
                </a:lnTo>
                <a:lnTo>
                  <a:pt x="0" y="2423807"/>
                </a:lnTo>
                <a:lnTo>
                  <a:pt x="13023837" y="2423807"/>
                </a:lnTo>
                <a:lnTo>
                  <a:pt x="13023837" y="0"/>
                </a:lnTo>
                <a:close/>
              </a:path>
            </a:pathLst>
          </a:custGeom>
          <a:solidFill>
            <a:srgbClr val="0FBCCD">
              <a:alpha val="1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4859" y="4685648"/>
            <a:ext cx="13023850" cy="2876550"/>
          </a:xfrm>
          <a:custGeom>
            <a:avLst/>
            <a:gdLst/>
            <a:ahLst/>
            <a:cxnLst/>
            <a:rect l="l" t="t" r="r" b="b"/>
            <a:pathLst>
              <a:path w="13023850" h="2876550">
                <a:moveTo>
                  <a:pt x="13023837" y="0"/>
                </a:moveTo>
                <a:lnTo>
                  <a:pt x="0" y="0"/>
                </a:lnTo>
                <a:lnTo>
                  <a:pt x="0" y="2876295"/>
                </a:lnTo>
                <a:lnTo>
                  <a:pt x="13023837" y="2876295"/>
                </a:lnTo>
                <a:lnTo>
                  <a:pt x="13023837" y="0"/>
                </a:lnTo>
                <a:close/>
              </a:path>
            </a:pathLst>
          </a:custGeom>
          <a:solidFill>
            <a:srgbClr val="C1B49A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8310" y="637282"/>
            <a:ext cx="33470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MEET</a:t>
            </a:r>
            <a:r>
              <a:rPr spc="-50" dirty="0"/>
              <a:t> </a:t>
            </a:r>
            <a:r>
              <a:rPr dirty="0"/>
              <a:t>OUR</a:t>
            </a:r>
            <a:r>
              <a:rPr spc="-45" dirty="0"/>
              <a:t> </a:t>
            </a:r>
            <a:r>
              <a:rPr dirty="0"/>
              <a:t>OWNERS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4859" y="2087241"/>
            <a:ext cx="13023850" cy="242443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2731770">
              <a:lnSpc>
                <a:spcPts val="2600"/>
              </a:lnSpc>
            </a:pPr>
            <a:r>
              <a:rPr sz="2200" b="1" spc="-5" dirty="0">
                <a:solidFill>
                  <a:srgbClr val="0FBDCE"/>
                </a:solidFill>
                <a:latin typeface="Helvetica"/>
                <a:cs typeface="Helvetica"/>
              </a:rPr>
              <a:t>DR.</a:t>
            </a:r>
            <a:r>
              <a:rPr sz="2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2200" b="1" spc="-5" dirty="0">
                <a:solidFill>
                  <a:srgbClr val="0FBDCE"/>
                </a:solidFill>
                <a:latin typeface="Helvetica"/>
                <a:cs typeface="Helvetica"/>
              </a:rPr>
              <a:t>RAJAN</a:t>
            </a:r>
            <a:r>
              <a:rPr sz="2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2200" b="1" dirty="0">
                <a:solidFill>
                  <a:srgbClr val="0FBDCE"/>
                </a:solidFill>
                <a:latin typeface="Helvetica"/>
                <a:cs typeface="Helvetica"/>
              </a:rPr>
              <a:t>“RAJ”</a:t>
            </a:r>
            <a:r>
              <a:rPr sz="2200" b="1" spc="-1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2200" b="1" spc="-45" dirty="0">
                <a:solidFill>
                  <a:srgbClr val="0FBDCE"/>
                </a:solidFill>
                <a:latin typeface="Helvetica"/>
                <a:cs typeface="Helvetica"/>
              </a:rPr>
              <a:t>DAVE</a:t>
            </a:r>
            <a:endParaRPr sz="2200" dirty="0">
              <a:latin typeface="Helvetica"/>
              <a:cs typeface="Helvetica"/>
            </a:endParaRPr>
          </a:p>
          <a:p>
            <a:pPr marL="2731770">
              <a:lnSpc>
                <a:spcPts val="2120"/>
              </a:lnSpc>
            </a:pPr>
            <a:r>
              <a:rPr sz="1800" b="1" spc="-5" dirty="0">
                <a:solidFill>
                  <a:srgbClr val="221F1F"/>
                </a:solidFill>
                <a:latin typeface="Helvetica"/>
                <a:cs typeface="Helvetica"/>
              </a:rPr>
              <a:t>Chief</a:t>
            </a:r>
            <a:r>
              <a:rPr sz="1800" b="1" spc="-3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1800" b="1" dirty="0">
                <a:solidFill>
                  <a:srgbClr val="221F1F"/>
                </a:solidFill>
                <a:latin typeface="Helvetica"/>
                <a:cs typeface="Helvetica"/>
              </a:rPr>
              <a:t>Executive</a:t>
            </a:r>
            <a:r>
              <a:rPr sz="1800" b="1" spc="-3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1800" b="1" dirty="0">
                <a:solidFill>
                  <a:srgbClr val="221F1F"/>
                </a:solidFill>
                <a:latin typeface="Helvetica"/>
                <a:cs typeface="Helvetica"/>
              </a:rPr>
              <a:t>Officer</a:t>
            </a:r>
            <a:endParaRPr sz="1800" dirty="0">
              <a:latin typeface="Helvetica"/>
              <a:cs typeface="Helvetica"/>
            </a:endParaRPr>
          </a:p>
          <a:p>
            <a:pPr marL="2871470" indent="-140335">
              <a:lnSpc>
                <a:spcPct val="100000"/>
              </a:lnSpc>
              <a:buChar char="-"/>
              <a:tabLst>
                <a:tab pos="2872105" algn="l"/>
              </a:tabLst>
            </a:pP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4+</a:t>
            </a:r>
            <a:r>
              <a:rPr sz="18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Years</a:t>
            </a:r>
            <a:r>
              <a:rPr sz="18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z="18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Cannabis</a:t>
            </a:r>
            <a:r>
              <a:rPr sz="18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Retail</a:t>
            </a:r>
            <a:r>
              <a:rPr sz="18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Experience</a:t>
            </a:r>
            <a:endParaRPr sz="1800" dirty="0">
              <a:latin typeface="Helvetica-Light"/>
              <a:cs typeface="Helvetica-Light"/>
            </a:endParaRPr>
          </a:p>
          <a:p>
            <a:pPr marL="2871470" indent="-140335">
              <a:lnSpc>
                <a:spcPct val="100000"/>
              </a:lnSpc>
              <a:buChar char="-"/>
              <a:tabLst>
                <a:tab pos="2872105" algn="l"/>
              </a:tabLst>
            </a:pP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Owns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/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Operates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4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licensed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cannabis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retail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locations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in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CA</a:t>
            </a:r>
            <a:endParaRPr sz="1800" dirty="0">
              <a:latin typeface="Helvetica-Light"/>
              <a:cs typeface="Helvetica-Light"/>
            </a:endParaRPr>
          </a:p>
          <a:p>
            <a:pPr marL="2871470" indent="-140335">
              <a:lnSpc>
                <a:spcPct val="100000"/>
              </a:lnSpc>
              <a:buChar char="-"/>
              <a:tabLst>
                <a:tab pos="2872105" algn="l"/>
              </a:tabLst>
            </a:pP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6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additional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cannabis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retail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businesses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scheduled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to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open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in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2022-2023</a:t>
            </a:r>
            <a:endParaRPr sz="1800" dirty="0">
              <a:latin typeface="Helvetica-Light"/>
              <a:cs typeface="Helvetica-Light"/>
            </a:endParaRPr>
          </a:p>
          <a:p>
            <a:pPr marL="2871470" indent="-140335">
              <a:lnSpc>
                <a:spcPct val="100000"/>
              </a:lnSpc>
              <a:buChar char="-"/>
              <a:tabLst>
                <a:tab pos="2872105" algn="l"/>
              </a:tabLst>
            </a:pP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Integral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part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the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day-to-day</a:t>
            </a:r>
            <a:r>
              <a:rPr sz="18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operation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each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cannabis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business</a:t>
            </a:r>
            <a:r>
              <a:rPr sz="18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owned</a:t>
            </a:r>
            <a:endParaRPr sz="1800" dirty="0">
              <a:latin typeface="Helvetica-Light"/>
              <a:cs typeface="Helvetica-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4859" y="4685648"/>
            <a:ext cx="13023850" cy="28765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2731770">
              <a:lnSpc>
                <a:spcPts val="2600"/>
              </a:lnSpc>
            </a:pPr>
            <a:r>
              <a:rPr sz="2200" b="1" spc="-10" dirty="0">
                <a:solidFill>
                  <a:srgbClr val="0FBDCE"/>
                </a:solidFill>
                <a:latin typeface="Helvetica"/>
                <a:cs typeface="Helvetica"/>
              </a:rPr>
              <a:t>JEFF</a:t>
            </a:r>
            <a:r>
              <a:rPr sz="2200" b="1" spc="-6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2200" b="1" spc="-10" dirty="0">
                <a:solidFill>
                  <a:srgbClr val="0FBDCE"/>
                </a:solidFill>
                <a:latin typeface="Helvetica"/>
                <a:cs typeface="Helvetica"/>
              </a:rPr>
              <a:t>LINDEN</a:t>
            </a:r>
            <a:endParaRPr sz="2200">
              <a:latin typeface="Helvetica"/>
              <a:cs typeface="Helvetica"/>
            </a:endParaRPr>
          </a:p>
          <a:p>
            <a:pPr marL="2731770">
              <a:lnSpc>
                <a:spcPts val="2120"/>
              </a:lnSpc>
            </a:pPr>
            <a:r>
              <a:rPr sz="1800" b="1" spc="-5" dirty="0">
                <a:solidFill>
                  <a:srgbClr val="221F1F"/>
                </a:solidFill>
                <a:latin typeface="Helvetica"/>
                <a:cs typeface="Helvetica"/>
              </a:rPr>
              <a:t>Chief</a:t>
            </a:r>
            <a:r>
              <a:rPr sz="1800" b="1" spc="-3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1800" b="1" dirty="0">
                <a:solidFill>
                  <a:srgbClr val="221F1F"/>
                </a:solidFill>
                <a:latin typeface="Helvetica"/>
                <a:cs typeface="Helvetica"/>
              </a:rPr>
              <a:t>Operating</a:t>
            </a:r>
            <a:r>
              <a:rPr sz="1800" b="1" spc="-3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1800" b="1" dirty="0">
                <a:solidFill>
                  <a:srgbClr val="221F1F"/>
                </a:solidFill>
                <a:latin typeface="Helvetica"/>
                <a:cs typeface="Helvetica"/>
              </a:rPr>
              <a:t>Officer</a:t>
            </a:r>
            <a:endParaRPr sz="1800">
              <a:latin typeface="Helvetica"/>
              <a:cs typeface="Helvetica"/>
            </a:endParaRPr>
          </a:p>
          <a:p>
            <a:pPr marL="2871470" indent="-140335">
              <a:lnSpc>
                <a:spcPct val="100000"/>
              </a:lnSpc>
              <a:buChar char="-"/>
              <a:tabLst>
                <a:tab pos="2872105" algn="l"/>
              </a:tabLst>
            </a:pP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35+</a:t>
            </a:r>
            <a:r>
              <a:rPr sz="18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Years</a:t>
            </a:r>
            <a:r>
              <a:rPr sz="18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z="18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Retail</a:t>
            </a:r>
            <a:r>
              <a:rPr sz="18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Experience</a:t>
            </a:r>
            <a:endParaRPr sz="1800">
              <a:latin typeface="Helvetica-Light"/>
              <a:cs typeface="Helvetica-Light"/>
            </a:endParaRPr>
          </a:p>
          <a:p>
            <a:pPr marL="2871470" indent="-140335">
              <a:lnSpc>
                <a:spcPct val="100000"/>
              </a:lnSpc>
              <a:buChar char="-"/>
              <a:tabLst>
                <a:tab pos="2872105" algn="l"/>
              </a:tabLst>
            </a:pP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20+</a:t>
            </a:r>
            <a:r>
              <a:rPr sz="18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Years</a:t>
            </a:r>
            <a:r>
              <a:rPr sz="18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z="18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Senior</a:t>
            </a:r>
            <a:r>
              <a:rPr sz="18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Management</a:t>
            </a:r>
            <a:r>
              <a:rPr sz="18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Experience</a:t>
            </a:r>
            <a:endParaRPr sz="1800">
              <a:latin typeface="Helvetica-Light"/>
              <a:cs typeface="Helvetica-Light"/>
            </a:endParaRPr>
          </a:p>
          <a:p>
            <a:pPr marL="2871470" indent="-140335">
              <a:lnSpc>
                <a:spcPct val="100000"/>
              </a:lnSpc>
              <a:buChar char="-"/>
              <a:tabLst>
                <a:tab pos="2872105" algn="l"/>
              </a:tabLst>
            </a:pP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6+</a:t>
            </a:r>
            <a:r>
              <a:rPr sz="18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Years</a:t>
            </a:r>
            <a:r>
              <a:rPr sz="18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z="18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Cannabis</a:t>
            </a:r>
            <a:r>
              <a:rPr sz="18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Retail</a:t>
            </a:r>
            <a:r>
              <a:rPr sz="18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Experience</a:t>
            </a:r>
            <a:endParaRPr sz="1800">
              <a:latin typeface="Helvetica-Light"/>
              <a:cs typeface="Helvetica-Light"/>
            </a:endParaRPr>
          </a:p>
          <a:p>
            <a:pPr marL="2871470" indent="-140335">
              <a:lnSpc>
                <a:spcPct val="100000"/>
              </a:lnSpc>
              <a:buChar char="-"/>
              <a:tabLst>
                <a:tab pos="2872105" algn="l"/>
              </a:tabLst>
            </a:pP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Owns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/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Operates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5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licensed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cannabis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retail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locations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in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CA</a:t>
            </a:r>
            <a:endParaRPr sz="1800">
              <a:latin typeface="Helvetica-Light"/>
              <a:cs typeface="Helvetica-Light"/>
            </a:endParaRPr>
          </a:p>
          <a:p>
            <a:pPr marL="2871470" indent="-140335">
              <a:lnSpc>
                <a:spcPct val="100000"/>
              </a:lnSpc>
              <a:buChar char="-"/>
              <a:tabLst>
                <a:tab pos="2872105" algn="l"/>
              </a:tabLst>
            </a:pP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Integral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part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the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day-to-day</a:t>
            </a:r>
            <a:r>
              <a:rPr sz="18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operation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each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cannabis</a:t>
            </a:r>
            <a:r>
              <a:rPr sz="18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business</a:t>
            </a:r>
            <a:r>
              <a:rPr sz="18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1800" dirty="0">
                <a:solidFill>
                  <a:srgbClr val="221F1F"/>
                </a:solidFill>
                <a:latin typeface="Helvetica-Light"/>
                <a:cs typeface="Helvetica-Light"/>
              </a:rPr>
              <a:t>owned</a:t>
            </a:r>
            <a:endParaRPr sz="1800">
              <a:latin typeface="Helvetica-Light"/>
              <a:cs typeface="Helvetica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67010" y="341839"/>
            <a:ext cx="1310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FBDCE"/>
                </a:solidFill>
                <a:latin typeface="Helvetica"/>
                <a:cs typeface="Helvetica"/>
              </a:rPr>
              <a:t>QUALIFICATIONS</a:t>
            </a:r>
            <a:endParaRPr sz="1200">
              <a:latin typeface="Helvetica"/>
              <a:cs typeface="Helvetic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333" y="2639154"/>
            <a:ext cx="1521016" cy="15396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93" y="5321903"/>
            <a:ext cx="1662903" cy="138515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48" y="8786914"/>
            <a:ext cx="728799" cy="5150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310" y="637282"/>
            <a:ext cx="59518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BUDGETS</a:t>
            </a:r>
            <a:r>
              <a:rPr spc="-35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dirty="0"/>
              <a:t>PROJECTED</a:t>
            </a:r>
            <a:r>
              <a:rPr spc="-30" dirty="0"/>
              <a:t> </a:t>
            </a:r>
            <a:r>
              <a:rPr dirty="0"/>
              <a:t>EXPENSES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6907" y="3505038"/>
            <a:ext cx="119062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30" dirty="0">
                <a:solidFill>
                  <a:srgbClr val="0FBDCE"/>
                </a:solidFill>
                <a:latin typeface="Helvetica"/>
                <a:cs typeface="Helvetica"/>
              </a:rPr>
              <a:t>STARTUP</a:t>
            </a:r>
            <a:r>
              <a:rPr sz="2200" b="1" spc="-7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2200" b="1" spc="-5" dirty="0">
                <a:solidFill>
                  <a:srgbClr val="0FBDCE"/>
                </a:solidFill>
                <a:latin typeface="Helvetica"/>
                <a:cs typeface="Helvetica"/>
              </a:rPr>
              <a:t>COSTS……………………………………………………………………………….. </a:t>
            </a:r>
            <a:r>
              <a:rPr sz="2200" b="1" spc="-5" dirty="0">
                <a:solidFill>
                  <a:srgbClr val="221F1F"/>
                </a:solidFill>
                <a:latin typeface="Helvetica"/>
                <a:cs typeface="Helvetica"/>
              </a:rPr>
              <a:t>$1.75M</a:t>
            </a:r>
            <a:endParaRPr sz="2200">
              <a:latin typeface="Helvetica"/>
              <a:cs typeface="Helvetic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6907" y="4846158"/>
            <a:ext cx="12765405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00"/>
              </a:lnSpc>
              <a:spcBef>
                <a:spcPts val="100"/>
              </a:spcBef>
            </a:pPr>
            <a:r>
              <a:rPr sz="2200" b="1" dirty="0">
                <a:solidFill>
                  <a:srgbClr val="0FBDCE"/>
                </a:solidFill>
                <a:latin typeface="Helvetica"/>
                <a:cs typeface="Helvetica"/>
              </a:rPr>
              <a:t>PROOF</a:t>
            </a:r>
            <a:r>
              <a:rPr sz="2200" b="1" spc="-1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2200" b="1" dirty="0">
                <a:solidFill>
                  <a:srgbClr val="0FBDCE"/>
                </a:solidFill>
                <a:latin typeface="Helvetica"/>
                <a:cs typeface="Helvetica"/>
              </a:rPr>
              <a:t>OF</a:t>
            </a:r>
            <a:r>
              <a:rPr sz="2200" b="1" spc="-1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2200" b="1" spc="-10" dirty="0">
                <a:solidFill>
                  <a:srgbClr val="0FBDCE"/>
                </a:solidFill>
                <a:latin typeface="Helvetica"/>
                <a:cs typeface="Helvetica"/>
              </a:rPr>
              <a:t>CAPITALIZATION…………………………………………………………………..</a:t>
            </a:r>
            <a:r>
              <a:rPr sz="2200" b="1" spc="-10" dirty="0">
                <a:solidFill>
                  <a:srgbClr val="221F1F"/>
                </a:solidFill>
                <a:latin typeface="Helvetica"/>
                <a:cs typeface="Helvetica"/>
              </a:rPr>
              <a:t>$1.8M</a:t>
            </a:r>
            <a:endParaRPr sz="2200">
              <a:latin typeface="Helvetica"/>
              <a:cs typeface="Helvetica"/>
            </a:endParaRPr>
          </a:p>
          <a:p>
            <a:pPr marL="12700">
              <a:lnSpc>
                <a:spcPts val="2120"/>
              </a:lnSpc>
            </a:pPr>
            <a:r>
              <a:rPr sz="1800" b="1" dirty="0">
                <a:solidFill>
                  <a:srgbClr val="0FBDCE"/>
                </a:solidFill>
                <a:latin typeface="Helvetica"/>
                <a:cs typeface="Helvetica"/>
              </a:rPr>
              <a:t>(in</a:t>
            </a:r>
            <a:r>
              <a:rPr sz="1800" b="1" spc="-1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800" b="1" dirty="0">
                <a:solidFill>
                  <a:srgbClr val="0FBDCE"/>
                </a:solidFill>
                <a:latin typeface="Helvetica"/>
                <a:cs typeface="Helvetica"/>
              </a:rPr>
              <a:t>debt</a:t>
            </a:r>
            <a:r>
              <a:rPr sz="1800" b="1" spc="-1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800" b="1" dirty="0">
                <a:solidFill>
                  <a:srgbClr val="0FBDCE"/>
                </a:solidFill>
                <a:latin typeface="Helvetica"/>
                <a:cs typeface="Helvetica"/>
              </a:rPr>
              <a:t>financing,</a:t>
            </a:r>
            <a:r>
              <a:rPr sz="1800" b="1" spc="-1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800" b="1" spc="-5" dirty="0">
                <a:solidFill>
                  <a:srgbClr val="0FBDCE"/>
                </a:solidFill>
                <a:latin typeface="Helvetica"/>
                <a:cs typeface="Helvetica"/>
              </a:rPr>
              <a:t>substantially</a:t>
            </a:r>
            <a:r>
              <a:rPr sz="1800" b="1" spc="-1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800" b="1" spc="-5" dirty="0">
                <a:solidFill>
                  <a:srgbClr val="0FBDCE"/>
                </a:solidFill>
                <a:latin typeface="Helvetica"/>
                <a:cs typeface="Helvetica"/>
              </a:rPr>
              <a:t>covering</a:t>
            </a:r>
            <a:r>
              <a:rPr sz="1800" b="1" spc="-1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800" b="1" dirty="0">
                <a:solidFill>
                  <a:srgbClr val="0FBDCE"/>
                </a:solidFill>
                <a:latin typeface="Helvetica"/>
                <a:cs typeface="Helvetica"/>
              </a:rPr>
              <a:t>the</a:t>
            </a:r>
            <a:r>
              <a:rPr sz="1800" b="1" spc="-1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800" b="1" dirty="0">
                <a:solidFill>
                  <a:srgbClr val="0FBDCE"/>
                </a:solidFill>
                <a:latin typeface="Helvetica"/>
                <a:cs typeface="Helvetica"/>
              </a:rPr>
              <a:t>projected</a:t>
            </a:r>
            <a:r>
              <a:rPr sz="1800" b="1" spc="-1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800" b="1" dirty="0">
                <a:solidFill>
                  <a:srgbClr val="0FBDCE"/>
                </a:solidFill>
                <a:latin typeface="Helvetica"/>
                <a:cs typeface="Helvetica"/>
              </a:rPr>
              <a:t>budget)</a:t>
            </a:r>
            <a:endParaRPr sz="18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18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FBDCE"/>
                </a:solidFill>
                <a:latin typeface="Helvetica"/>
                <a:cs typeface="Helvetica"/>
              </a:rPr>
              <a:t>SCHEDULE FOR</a:t>
            </a:r>
            <a:r>
              <a:rPr sz="2200" b="1" spc="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2200" b="1" spc="-5" dirty="0">
                <a:solidFill>
                  <a:srgbClr val="0FBDCE"/>
                </a:solidFill>
                <a:latin typeface="Helvetica"/>
                <a:cs typeface="Helvetica"/>
              </a:rPr>
              <a:t>BEGINNING</a:t>
            </a:r>
            <a:r>
              <a:rPr sz="2200" b="1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2200" b="1" spc="-10" dirty="0">
                <a:solidFill>
                  <a:srgbClr val="0FBDCE"/>
                </a:solidFill>
                <a:latin typeface="Helvetica"/>
                <a:cs typeface="Helvetica"/>
              </a:rPr>
              <a:t>OPERATIONS…………………….........…</a:t>
            </a:r>
            <a:r>
              <a:rPr sz="2200" b="1" spc="-10" dirty="0">
                <a:solidFill>
                  <a:srgbClr val="221F1F"/>
                </a:solidFill>
                <a:latin typeface="Helvetica"/>
                <a:cs typeface="Helvetica"/>
              </a:rPr>
              <a:t>7</a:t>
            </a:r>
            <a:r>
              <a:rPr sz="2200" b="1" spc="-5" dirty="0">
                <a:solidFill>
                  <a:srgbClr val="221F1F"/>
                </a:solidFill>
                <a:latin typeface="Helvetica"/>
                <a:cs typeface="Helvetica"/>
              </a:rPr>
              <a:t> months</a:t>
            </a:r>
            <a:r>
              <a:rPr sz="2200" b="1" dirty="0">
                <a:solidFill>
                  <a:srgbClr val="221F1F"/>
                </a:solidFill>
                <a:latin typeface="Helvetica"/>
                <a:cs typeface="Helvetica"/>
              </a:rPr>
              <a:t> from</a:t>
            </a:r>
            <a:r>
              <a:rPr sz="2200" b="1" spc="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200" b="1" dirty="0">
                <a:solidFill>
                  <a:srgbClr val="221F1F"/>
                </a:solidFill>
                <a:latin typeface="Helvetica"/>
                <a:cs typeface="Helvetica"/>
              </a:rPr>
              <a:t>permit </a:t>
            </a:r>
            <a:r>
              <a:rPr sz="2200" b="1" spc="-5" dirty="0">
                <a:solidFill>
                  <a:srgbClr val="221F1F"/>
                </a:solidFill>
                <a:latin typeface="Helvetica"/>
                <a:cs typeface="Helvetica"/>
              </a:rPr>
              <a:t>award</a:t>
            </a:r>
            <a:endParaRPr sz="2200">
              <a:latin typeface="Helvetica"/>
              <a:cs typeface="Helvetic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34243" y="341839"/>
            <a:ext cx="2141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BUSINESS</a:t>
            </a:r>
            <a:r>
              <a:rPr sz="1200" b="1" spc="-3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PLAN</a:t>
            </a:r>
            <a:r>
              <a:rPr sz="1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-</a:t>
            </a:r>
            <a:r>
              <a:rPr sz="1200" b="1" spc="-3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BUDGETS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48" y="8786914"/>
            <a:ext cx="728799" cy="5150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310" y="637282"/>
            <a:ext cx="204406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</a:t>
            </a:r>
            <a:r>
              <a:rPr spc="-90" dirty="0"/>
              <a:t> </a:t>
            </a:r>
            <a:r>
              <a:rPr dirty="0"/>
              <a:t>FORMA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53641" y="341839"/>
            <a:ext cx="2328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BUSINESS</a:t>
            </a:r>
            <a:r>
              <a:rPr sz="1200" b="1" spc="-3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PLAN</a:t>
            </a:r>
            <a:r>
              <a:rPr sz="1200" b="1" spc="-2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-</a:t>
            </a:r>
            <a:r>
              <a:rPr sz="1200" b="1" spc="-2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PRO</a:t>
            </a:r>
            <a:r>
              <a:rPr sz="1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FORMA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6506" y="1531950"/>
            <a:ext cx="6801484" cy="7550784"/>
            <a:chOff x="546506" y="1531950"/>
            <a:chExt cx="6801484" cy="7550784"/>
          </a:xfrm>
        </p:grpSpPr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334" y="1812810"/>
              <a:ext cx="6235526" cy="69496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6823" y="1532267"/>
              <a:ext cx="6800850" cy="7550150"/>
            </a:xfrm>
            <a:custGeom>
              <a:avLst/>
              <a:gdLst/>
              <a:ahLst/>
              <a:cxnLst/>
              <a:rect l="l" t="t" r="r" b="b"/>
              <a:pathLst>
                <a:path w="6800850" h="7550150">
                  <a:moveTo>
                    <a:pt x="0" y="7549642"/>
                  </a:moveTo>
                  <a:lnTo>
                    <a:pt x="6800469" y="7549642"/>
                  </a:lnTo>
                  <a:lnTo>
                    <a:pt x="6800469" y="0"/>
                  </a:lnTo>
                  <a:lnTo>
                    <a:pt x="0" y="0"/>
                  </a:lnTo>
                  <a:lnTo>
                    <a:pt x="0" y="7549642"/>
                  </a:lnTo>
                  <a:close/>
                </a:path>
              </a:pathLst>
            </a:custGeom>
            <a:ln w="317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135111" y="1531950"/>
            <a:ext cx="6801484" cy="7550784"/>
            <a:chOff x="8135111" y="1531950"/>
            <a:chExt cx="6801484" cy="7550784"/>
          </a:xfrm>
        </p:grpSpPr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9039" y="1780066"/>
              <a:ext cx="6366745" cy="71091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35429" y="1532267"/>
              <a:ext cx="6800850" cy="7550150"/>
            </a:xfrm>
            <a:custGeom>
              <a:avLst/>
              <a:gdLst/>
              <a:ahLst/>
              <a:cxnLst/>
              <a:rect l="l" t="t" r="r" b="b"/>
              <a:pathLst>
                <a:path w="6800850" h="7550150">
                  <a:moveTo>
                    <a:pt x="0" y="7549642"/>
                  </a:moveTo>
                  <a:lnTo>
                    <a:pt x="6800469" y="7549642"/>
                  </a:lnTo>
                  <a:lnTo>
                    <a:pt x="6800469" y="0"/>
                  </a:lnTo>
                  <a:lnTo>
                    <a:pt x="0" y="0"/>
                  </a:lnTo>
                  <a:lnTo>
                    <a:pt x="0" y="7549642"/>
                  </a:lnTo>
                  <a:close/>
                </a:path>
              </a:pathLst>
            </a:custGeom>
            <a:ln w="3175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310" y="637282"/>
            <a:ext cx="42595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</a:t>
            </a:r>
            <a:r>
              <a:rPr spc="-240" dirty="0"/>
              <a:t>A</a:t>
            </a:r>
            <a:r>
              <a:rPr spc="-145" dirty="0"/>
              <a:t>Y</a:t>
            </a:r>
            <a:r>
              <a:rPr dirty="0"/>
              <a:t>-</a:t>
            </a:r>
            <a:r>
              <a:rPr spc="-50" dirty="0"/>
              <a:t>T</a:t>
            </a:r>
            <a:r>
              <a:rPr dirty="0"/>
              <a:t>O-D</a:t>
            </a:r>
            <a:r>
              <a:rPr spc="-240" dirty="0"/>
              <a:t>A</a:t>
            </a:r>
            <a:r>
              <a:rPr dirty="0"/>
              <a:t>Y</a:t>
            </a:r>
            <a:r>
              <a:rPr spc="-50" dirty="0"/>
              <a:t> </a:t>
            </a:r>
            <a:r>
              <a:rPr dirty="0"/>
              <a:t>OPER</a:t>
            </a:r>
            <a:r>
              <a:rPr spc="-195" dirty="0"/>
              <a:t>A</a:t>
            </a:r>
            <a:r>
              <a:rPr dirty="0"/>
              <a:t>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9310" y="1378588"/>
            <a:ext cx="9483090" cy="78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5" dirty="0">
                <a:solidFill>
                  <a:srgbClr val="221F1F"/>
                </a:solidFill>
                <a:latin typeface="Helvetica"/>
                <a:cs typeface="Helvetica"/>
              </a:rPr>
              <a:t>Hours</a:t>
            </a:r>
            <a:r>
              <a:rPr sz="2000" b="1" u="sng" spc="-3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of</a:t>
            </a:r>
            <a:r>
              <a:rPr sz="2000" b="1" u="sng" spc="-3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Operation</a:t>
            </a:r>
            <a:br>
              <a:rPr lang="en-US" sz="2000" b="1" u="sng" dirty="0">
                <a:solidFill>
                  <a:srgbClr val="221F1F"/>
                </a:solidFill>
                <a:latin typeface="Helvetica"/>
                <a:cs typeface="Helvetica"/>
              </a:rPr>
            </a:br>
            <a:endParaRPr sz="2000" u="sng" dirty="0">
              <a:latin typeface="Helvetica"/>
              <a:cs typeface="Helvetica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9</a:t>
            </a:r>
            <a:r>
              <a:rPr sz="20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AM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-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9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PM,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seven</a:t>
            </a:r>
            <a:r>
              <a:rPr sz="20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days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a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week</a:t>
            </a:r>
            <a:endParaRPr sz="200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buClr>
                <a:srgbClr val="221F1F"/>
              </a:buClr>
              <a:buFont typeface="Helvetica-Light"/>
              <a:buChar char="-"/>
            </a:pPr>
            <a:endParaRPr sz="1950"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sz="2000" b="1" u="sng" spc="-5" dirty="0">
                <a:solidFill>
                  <a:srgbClr val="221F1F"/>
                </a:solidFill>
                <a:latin typeface="Helvetica"/>
                <a:cs typeface="Helvetica"/>
              </a:rPr>
              <a:t>Customer</a:t>
            </a:r>
            <a:r>
              <a:rPr sz="2000" b="1" u="sng" spc="-3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spc="-5" dirty="0">
                <a:solidFill>
                  <a:srgbClr val="221F1F"/>
                </a:solidFill>
                <a:latin typeface="Helvetica"/>
                <a:cs typeface="Helvetica"/>
              </a:rPr>
              <a:t>Check-in</a:t>
            </a:r>
            <a:r>
              <a:rPr sz="2000" b="1" u="sng" spc="-3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Procedures</a:t>
            </a:r>
            <a:br>
              <a:rPr lang="en-US" sz="2000" b="1" u="sng" dirty="0">
                <a:solidFill>
                  <a:srgbClr val="221F1F"/>
                </a:solidFill>
                <a:latin typeface="Helvetica"/>
                <a:cs typeface="Helvetica"/>
              </a:rPr>
            </a:br>
            <a:endParaRPr sz="2000" u="sng" dirty="0">
              <a:latin typeface="Helvetica"/>
              <a:cs typeface="Helvetica"/>
            </a:endParaRPr>
          </a:p>
          <a:p>
            <a:pPr marL="3429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HerbNJoy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only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allows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customers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21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years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age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older,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patients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18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years  of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age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 older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with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valid medical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documentation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to enter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our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store.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check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each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individual’s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identification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documentation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twice:</a:t>
            </a:r>
            <a:endParaRPr dirty="0">
              <a:latin typeface="Helvetica-Light"/>
              <a:cs typeface="Helvetica-Light"/>
            </a:endParaRPr>
          </a:p>
          <a:p>
            <a:pPr marL="732790" lvl="1" indent="-155575">
              <a:lnSpc>
                <a:spcPct val="100000"/>
              </a:lnSpc>
              <a:buChar char="-"/>
              <a:tabLst>
                <a:tab pos="73279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Outside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our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facility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through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remotely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monitored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camera</a:t>
            </a:r>
            <a:endParaRPr dirty="0">
              <a:latin typeface="Helvetica-Light"/>
              <a:cs typeface="Helvetica-Light"/>
            </a:endParaRPr>
          </a:p>
          <a:p>
            <a:pPr marL="732790" lvl="1" indent="-155575">
              <a:lnSpc>
                <a:spcPct val="100000"/>
              </a:lnSpc>
              <a:buChar char="-"/>
              <a:tabLst>
                <a:tab pos="73279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Inside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our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Lobby,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by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our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Receptionist</a:t>
            </a:r>
            <a:endParaRPr dirty="0">
              <a:latin typeface="Helvetica-Light"/>
              <a:cs typeface="Helvetica-Light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221F1F"/>
              </a:buClr>
              <a:buFont typeface="Helvetica-Light"/>
              <a:buChar char="-"/>
            </a:pPr>
            <a:endParaRPr sz="1950"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Inventory</a:t>
            </a:r>
            <a:r>
              <a:rPr sz="2000" b="1" u="sng" spc="-3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spc="-5" dirty="0">
                <a:solidFill>
                  <a:srgbClr val="221F1F"/>
                </a:solidFill>
                <a:latin typeface="Helvetica"/>
                <a:cs typeface="Helvetica"/>
              </a:rPr>
              <a:t>Control</a:t>
            </a:r>
            <a:r>
              <a:rPr sz="2000" b="1" u="sng" spc="-3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Procedures</a:t>
            </a:r>
            <a:br>
              <a:rPr lang="en-US" sz="2000" b="1" u="sng" dirty="0">
                <a:solidFill>
                  <a:srgbClr val="221F1F"/>
                </a:solidFill>
                <a:latin typeface="Helvetica"/>
                <a:cs typeface="Helvetica"/>
              </a:rPr>
            </a:br>
            <a:endParaRPr sz="2000" u="sng" dirty="0">
              <a:latin typeface="Helvetica"/>
              <a:cs typeface="Helvetica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All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inventory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tracked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through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METRC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Treez.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Inventory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regularly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reconciled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for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accuracy.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HerbNJoy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carries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high-quality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cannabis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from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reputable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brands.</a:t>
            </a:r>
            <a:endParaRPr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buClr>
                <a:srgbClr val="221F1F"/>
              </a:buClr>
              <a:buFont typeface="Helvetica-Light"/>
              <a:buChar char="-"/>
            </a:pPr>
            <a:endParaRPr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sz="2000" b="1" u="sng" spc="-5" dirty="0">
                <a:solidFill>
                  <a:srgbClr val="221F1F"/>
                </a:solidFill>
                <a:latin typeface="Helvetica"/>
                <a:cs typeface="Helvetica"/>
              </a:rPr>
              <a:t>Delivery</a:t>
            </a:r>
            <a:r>
              <a:rPr sz="2000" b="1" u="sng" spc="-5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Procedures</a:t>
            </a:r>
            <a:br>
              <a:rPr lang="en-US" sz="2000" b="1" u="sng" dirty="0">
                <a:solidFill>
                  <a:srgbClr val="221F1F"/>
                </a:solidFill>
                <a:latin typeface="Helvetica"/>
                <a:cs typeface="Helvetica"/>
              </a:rPr>
            </a:br>
            <a:endParaRPr sz="2000" u="sng" dirty="0">
              <a:latin typeface="Helvetica"/>
              <a:cs typeface="Helvetica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Delivery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to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residents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Guadalupe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nearby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areas.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Customers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may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place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orders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online,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by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telephone,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or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through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3rd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party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apps.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3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delivery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vehicles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equipped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with:</a:t>
            </a:r>
            <a:endParaRPr dirty="0">
              <a:latin typeface="Helvetica-Light"/>
              <a:cs typeface="Helvetica-Light"/>
            </a:endParaRPr>
          </a:p>
          <a:p>
            <a:pPr marL="732790" lvl="1" indent="-155575">
              <a:lnSpc>
                <a:spcPct val="100000"/>
              </a:lnSpc>
              <a:buChar char="-"/>
              <a:tabLst>
                <a:tab pos="73279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GPS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tracking</a:t>
            </a:r>
            <a:endParaRPr dirty="0">
              <a:latin typeface="Helvetica-Light"/>
              <a:cs typeface="Helvetica-Light"/>
            </a:endParaRPr>
          </a:p>
          <a:p>
            <a:pPr marL="732790" lvl="1" indent="-155575">
              <a:lnSpc>
                <a:spcPct val="100000"/>
              </a:lnSpc>
              <a:buChar char="-"/>
              <a:tabLst>
                <a:tab pos="73279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Lockbox</a:t>
            </a:r>
            <a:endParaRPr dirty="0">
              <a:latin typeface="Helvetica-Light"/>
              <a:cs typeface="Helvetica-Light"/>
            </a:endParaRPr>
          </a:p>
          <a:p>
            <a:pPr marL="732790" lvl="1" indent="-155575">
              <a:lnSpc>
                <a:spcPct val="100000"/>
              </a:lnSpc>
              <a:buChar char="-"/>
              <a:tabLst>
                <a:tab pos="73279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Dash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cams</a:t>
            </a:r>
            <a:endParaRPr dirty="0">
              <a:latin typeface="Helvetica-Light"/>
              <a:cs typeface="Helvetica-Light"/>
            </a:endParaRPr>
          </a:p>
          <a:p>
            <a:pPr marL="732790" lvl="1" indent="-155575">
              <a:lnSpc>
                <a:spcPct val="100000"/>
              </a:lnSpc>
              <a:buChar char="-"/>
              <a:tabLst>
                <a:tab pos="732790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Alarm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system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82946" y="341839"/>
            <a:ext cx="2393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BUSINESS</a:t>
            </a:r>
            <a:r>
              <a:rPr sz="1200" b="1" spc="-3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PLAN</a:t>
            </a:r>
            <a:r>
              <a:rPr sz="1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-</a:t>
            </a:r>
            <a:r>
              <a:rPr sz="1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10" dirty="0">
                <a:solidFill>
                  <a:srgbClr val="0FBDCE"/>
                </a:solidFill>
                <a:latin typeface="Helvetica"/>
                <a:cs typeface="Helvetica"/>
              </a:rPr>
              <a:t>OPERATIONS</a:t>
            </a:r>
            <a:endParaRPr sz="1200">
              <a:latin typeface="Helvetica"/>
              <a:cs typeface="Helvetic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241466" y="3302836"/>
            <a:ext cx="1221740" cy="2504440"/>
            <a:chOff x="12241466" y="3302836"/>
            <a:chExt cx="1221740" cy="25044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1024" y="3302836"/>
              <a:ext cx="1137996" cy="2605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37338" y="3519614"/>
              <a:ext cx="819403" cy="8690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1466" y="4353090"/>
              <a:ext cx="1221663" cy="6253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5387" y="4937696"/>
              <a:ext cx="731342" cy="869137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20109" y="5865366"/>
            <a:ext cx="1245178" cy="31217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2241466" y="6338410"/>
            <a:ext cx="1245235" cy="1407795"/>
            <a:chOff x="12241466" y="6338410"/>
            <a:chExt cx="1245235" cy="140779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41466" y="6338410"/>
              <a:ext cx="1245178" cy="5732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79315" y="6955457"/>
              <a:ext cx="1014505" cy="790695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48" y="8786914"/>
            <a:ext cx="728799" cy="5150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361" y="1443573"/>
            <a:ext cx="31940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u="sng" spc="-5" dirty="0"/>
              <a:t>100% Local Hires</a:t>
            </a:r>
            <a:endParaRPr sz="2000" u="sng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458200" y="637275"/>
            <a:ext cx="29787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221F1F"/>
                </a:solidFill>
                <a:latin typeface="Helvetica"/>
                <a:cs typeface="Helvetica"/>
              </a:rPr>
              <a:t>COMPETITIVE</a:t>
            </a:r>
            <a:r>
              <a:rPr sz="2600" b="1" spc="-8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600" b="1" spc="-145" dirty="0">
                <a:solidFill>
                  <a:srgbClr val="221F1F"/>
                </a:solidFill>
                <a:latin typeface="Helvetica"/>
                <a:cs typeface="Helvetica"/>
              </a:rPr>
              <a:t>PAY</a:t>
            </a:r>
            <a:endParaRPr sz="2600" dirty="0">
              <a:latin typeface="Helvetica"/>
              <a:cs typeface="Helvetic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28756" y="341839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LABOR, </a:t>
            </a:r>
            <a:r>
              <a:rPr sz="1200" b="1" spc="-20" dirty="0">
                <a:solidFill>
                  <a:srgbClr val="0FBDCE"/>
                </a:solidFill>
                <a:latin typeface="Helvetica"/>
                <a:cs typeface="Helvetica"/>
              </a:rPr>
              <a:t>EQUITY, DIVERSITY, </a:t>
            </a:r>
            <a:r>
              <a:rPr sz="1200" b="1" spc="-3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AND</a:t>
            </a:r>
            <a:r>
              <a:rPr sz="1200" b="1" spc="-3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INCLUSION</a:t>
            </a:r>
            <a:r>
              <a:rPr sz="1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PLAN</a:t>
            </a:r>
            <a:r>
              <a:rPr sz="1200" b="1" spc="-2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-</a:t>
            </a:r>
            <a:r>
              <a:rPr sz="1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HIRING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28409" y="1442088"/>
            <a:ext cx="15125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Living</a:t>
            </a:r>
            <a:r>
              <a:rPr sz="2000" b="1" u="sng" spc="-7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spc="-25" dirty="0">
                <a:solidFill>
                  <a:srgbClr val="221F1F"/>
                </a:solidFill>
                <a:latin typeface="Helvetica"/>
                <a:cs typeface="Helvetica"/>
              </a:rPr>
              <a:t>Wage</a:t>
            </a:r>
            <a:endParaRPr sz="2000" u="sng" dirty="0">
              <a:latin typeface="Helvetica"/>
              <a:cs typeface="Helvetic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3317" y="1901814"/>
            <a:ext cx="5979795" cy="6283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Wages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start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at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$22.50/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hour</a:t>
            </a:r>
            <a:endParaRPr sz="2000"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Exceeds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living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minimum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wage</a:t>
            </a:r>
            <a:endParaRPr sz="2000"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Management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can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make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over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$100,000/year</a:t>
            </a:r>
            <a:endParaRPr sz="200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buClr>
                <a:srgbClr val="221F1F"/>
              </a:buClr>
              <a:buFont typeface="Helvetica-Light"/>
              <a:buChar char="-"/>
            </a:pPr>
            <a:endParaRPr sz="195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2000" dirty="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Helvetica"/>
              <a:cs typeface="Helvetica"/>
            </a:endParaRPr>
          </a:p>
          <a:p>
            <a:pPr marL="812165" lvl="1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Health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Benefits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Health,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dental,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vision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insurance</a:t>
            </a:r>
            <a:endParaRPr dirty="0">
              <a:latin typeface="Helvetica-Light"/>
              <a:cs typeface="Helvetica-Light"/>
            </a:endParaRPr>
          </a:p>
          <a:p>
            <a:pPr marL="812165" lvl="1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Financial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Incentives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40%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employee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discount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Bonuses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$5K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annual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employee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choice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benefit</a:t>
            </a:r>
            <a:endParaRPr dirty="0">
              <a:latin typeface="Helvetica-Light"/>
              <a:cs typeface="Helvetica-Light"/>
            </a:endParaRPr>
          </a:p>
          <a:p>
            <a:pPr marL="812165" lvl="1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Time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Off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Up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to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7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days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paid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time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off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1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week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paid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vacation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per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year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service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Paid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sick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leave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Volunteer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time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off</a:t>
            </a:r>
            <a:endParaRPr dirty="0">
              <a:latin typeface="Helvetica-Light"/>
              <a:cs typeface="Helvetica-Light"/>
            </a:endParaRPr>
          </a:p>
          <a:p>
            <a:pPr marL="812165" lvl="1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Family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Benefits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Maternity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paternity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leave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Flexible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parental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time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schedule</a:t>
            </a:r>
            <a:endParaRPr dirty="0">
              <a:latin typeface="Helvetica-Light"/>
              <a:cs typeface="Helvetica-Light"/>
            </a:endParaRPr>
          </a:p>
          <a:p>
            <a:pPr marL="812165" lvl="1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Green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Incentives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Green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commute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stipend</a:t>
            </a:r>
            <a:endParaRPr dirty="0">
              <a:latin typeface="Helvetica-Light"/>
              <a:cs typeface="Helvetica-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199" y="3719679"/>
            <a:ext cx="376269" cy="3800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56" y="4201337"/>
            <a:ext cx="256324" cy="4375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9716" y="5381119"/>
            <a:ext cx="432715" cy="3406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079" y="6699477"/>
            <a:ext cx="507988" cy="3822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199" y="7509766"/>
            <a:ext cx="376269" cy="38006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19510" y="1898769"/>
            <a:ext cx="6151245" cy="4867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14170">
              <a:lnSpc>
                <a:spcPct val="100000"/>
              </a:lnSpc>
              <a:spcBef>
                <a:spcPts val="100"/>
              </a:spcBef>
              <a:tabLst>
                <a:tab pos="168275" algn="l"/>
              </a:tabLst>
            </a:pPr>
            <a:r>
              <a:rPr sz="2000" dirty="0" err="1">
                <a:solidFill>
                  <a:srgbClr val="221F1F"/>
                </a:solidFill>
                <a:latin typeface="Helvetica-Light"/>
                <a:cs typeface="Helvetica-Light"/>
              </a:rPr>
              <a:t>HerbNJoy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will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hire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40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local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Guadalupe </a:t>
            </a:r>
            <a:r>
              <a:rPr sz="2000" spc="-5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residents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to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staff</a:t>
            </a:r>
            <a:r>
              <a:rPr sz="20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our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store</a:t>
            </a:r>
            <a:r>
              <a:rPr sz="20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in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Year</a:t>
            </a:r>
            <a:r>
              <a:rPr sz="20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1.</a:t>
            </a:r>
            <a:endParaRPr sz="200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buClr>
                <a:srgbClr val="221F1F"/>
              </a:buClr>
              <a:buFont typeface="Helvetica-Light"/>
              <a:buChar char="-"/>
            </a:pPr>
            <a:endParaRPr sz="195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br>
              <a:rPr lang="en-US" sz="2000" dirty="0">
                <a:latin typeface="Helvetica"/>
                <a:cs typeface="Helvetica"/>
              </a:rPr>
            </a:br>
            <a:endParaRPr sz="2000" dirty="0">
              <a:latin typeface="Helvetica"/>
              <a:cs typeface="Helvetica"/>
            </a:endParaRPr>
          </a:p>
          <a:p>
            <a:pPr marL="342900" marR="399415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Conduct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community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outreach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to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spread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the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word </a:t>
            </a:r>
            <a:r>
              <a:rPr spc="-5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about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our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job opportunities</a:t>
            </a:r>
            <a:endParaRPr dirty="0">
              <a:latin typeface="Helvetica-Light"/>
              <a:cs typeface="Helvetica-Light"/>
            </a:endParaRPr>
          </a:p>
          <a:p>
            <a:pPr marL="3429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Reach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community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members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seeking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employment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by </a:t>
            </a:r>
            <a:r>
              <a:rPr spc="-5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working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directly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with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community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organizations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like: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Guadalupe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Business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Association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Santa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Maria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Valley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Chamber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Commerce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Center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for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Employment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Training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Santa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Maria</a:t>
            </a:r>
            <a:endParaRPr dirty="0">
              <a:latin typeface="Helvetica-Light"/>
              <a:cs typeface="Helvetica-Light"/>
            </a:endParaRPr>
          </a:p>
          <a:p>
            <a:pPr marL="647700" marR="238760" lvl="1" indent="-17843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Santa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Barbara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County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One-Stop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Workforce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 </a:t>
            </a:r>
            <a:r>
              <a:rPr spc="-5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source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Center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Seek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referrals</a:t>
            </a:r>
            <a:endParaRPr dirty="0">
              <a:latin typeface="Helvetica-Light"/>
              <a:cs typeface="Helvetica-Light"/>
            </a:endParaRPr>
          </a:p>
          <a:p>
            <a:pPr marL="354965" marR="75247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Advertise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host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informational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sessions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 </a:t>
            </a:r>
            <a:r>
              <a:rPr spc="-5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job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fairs at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our facility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48" y="8786914"/>
            <a:ext cx="728799" cy="5150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C71BC11-EB83-C143-8C9A-67BC476C2DE7}"/>
              </a:ext>
            </a:extLst>
          </p:cNvPr>
          <p:cNvSpPr/>
          <p:nvPr/>
        </p:nvSpPr>
        <p:spPr>
          <a:xfrm>
            <a:off x="609600" y="601873"/>
            <a:ext cx="41501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600" b="1" spc="-5" dirty="0">
                <a:latin typeface="Helvetica" pitchFamily="2" charset="0"/>
              </a:rPr>
              <a:t>LABOR &amp; EMPLOYMENT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674104-B3AB-7945-8057-6DC3AEE3C918}"/>
              </a:ext>
            </a:extLst>
          </p:cNvPr>
          <p:cNvSpPr/>
          <p:nvPr/>
        </p:nvSpPr>
        <p:spPr>
          <a:xfrm>
            <a:off x="886299" y="3002970"/>
            <a:ext cx="3030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u="sng" dirty="0">
                <a:solidFill>
                  <a:srgbClr val="221F1F"/>
                </a:solidFill>
                <a:latin typeface="Helvetica"/>
                <a:cs typeface="Helvetica"/>
              </a:rPr>
              <a:t>Local</a:t>
            </a:r>
            <a:r>
              <a:rPr lang="en-US" sz="2000" b="1" u="sng" spc="-3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lang="en-US" sz="2000" b="1" u="sng" spc="-5" dirty="0">
                <a:solidFill>
                  <a:srgbClr val="221F1F"/>
                </a:solidFill>
                <a:latin typeface="Helvetica"/>
                <a:cs typeface="Helvetica"/>
              </a:rPr>
              <a:t>Recruitment</a:t>
            </a:r>
            <a:r>
              <a:rPr lang="en-US" sz="2000" b="1" u="sng" spc="-3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lang="en-US" sz="2000" b="1" u="sng" dirty="0">
                <a:solidFill>
                  <a:srgbClr val="221F1F"/>
                </a:solidFill>
                <a:latin typeface="Helvetica"/>
                <a:cs typeface="Helvetica"/>
              </a:rPr>
              <a:t>Plan</a:t>
            </a:r>
            <a:endParaRPr lang="en-US" sz="2000" u="sng" dirty="0">
              <a:latin typeface="Helvetica"/>
              <a:cs typeface="Helvetic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B5CE0E-C02F-C243-85EB-E96ED0E3220A}"/>
              </a:ext>
            </a:extLst>
          </p:cNvPr>
          <p:cNvSpPr/>
          <p:nvPr/>
        </p:nvSpPr>
        <p:spPr>
          <a:xfrm>
            <a:off x="8750023" y="3002970"/>
            <a:ext cx="4294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u="sng" spc="-5" dirty="0">
                <a:solidFill>
                  <a:srgbClr val="221F1F"/>
                </a:solidFill>
                <a:latin typeface="Helvetica"/>
                <a:cs typeface="Helvetica"/>
              </a:rPr>
              <a:t>Comprehensive</a:t>
            </a:r>
            <a:r>
              <a:rPr lang="en-US" sz="2000" b="1" u="sng" spc="-3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lang="en-US" sz="2000" b="1" u="sng" spc="-5" dirty="0">
                <a:solidFill>
                  <a:srgbClr val="221F1F"/>
                </a:solidFill>
                <a:latin typeface="Helvetica"/>
                <a:cs typeface="Helvetica"/>
              </a:rPr>
              <a:t>Benefits</a:t>
            </a:r>
            <a:r>
              <a:rPr lang="en-US" sz="2000" b="1" u="sng" spc="-3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lang="en-US" sz="2000" b="1" u="sng" dirty="0">
                <a:solidFill>
                  <a:srgbClr val="221F1F"/>
                </a:solidFill>
                <a:latin typeface="Helvetica"/>
                <a:cs typeface="Helvetica"/>
              </a:rPr>
              <a:t>Package</a:t>
            </a:r>
            <a:endParaRPr lang="en-US" sz="2000" u="sng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510" y="1977068"/>
            <a:ext cx="960569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 err="1">
                <a:solidFill>
                  <a:srgbClr val="221F1F"/>
                </a:solidFill>
                <a:latin typeface="Helvetica-Light"/>
                <a:cs typeface="Helvetica-Light"/>
              </a:rPr>
              <a:t>HerbNJoy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is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minority-owned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company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Diversity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committee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will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hold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company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accountable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Employee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training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on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diversity,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equity,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inclusion,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anti-discrimination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policies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Diversity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programming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&amp;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initiatives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Partnerships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with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organizations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committed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to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diversity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inclusion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efforts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8510" y="4507517"/>
            <a:ext cx="427169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70"/>
              </a:lnSpc>
            </a:pPr>
            <a:r>
              <a:rPr b="1" dirty="0">
                <a:solidFill>
                  <a:srgbClr val="221F1F"/>
                </a:solidFill>
                <a:latin typeface="Helvetica"/>
                <a:cs typeface="Helvetica"/>
              </a:rPr>
              <a:t>Employee</a:t>
            </a:r>
            <a:r>
              <a:rPr b="1" spc="-5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b="1" dirty="0">
                <a:solidFill>
                  <a:srgbClr val="221F1F"/>
                </a:solidFill>
                <a:latin typeface="Helvetica"/>
                <a:cs typeface="Helvetica"/>
              </a:rPr>
              <a:t>Orientation</a:t>
            </a:r>
            <a:endParaRPr dirty="0">
              <a:latin typeface="Helvetica"/>
              <a:cs typeface="Helvetica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4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weeks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initial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employee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training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Training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covers: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Products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SOPs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Safety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Security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8510" y="7006469"/>
            <a:ext cx="565785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221F1F"/>
                </a:solidFill>
                <a:latin typeface="Helvetica"/>
                <a:cs typeface="Helvetica"/>
              </a:rPr>
              <a:t>Ongoing</a:t>
            </a:r>
            <a:r>
              <a:rPr b="1" spc="-4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b="1" spc="-20" dirty="0">
                <a:solidFill>
                  <a:srgbClr val="221F1F"/>
                </a:solidFill>
                <a:latin typeface="Helvetica"/>
                <a:cs typeface="Helvetica"/>
              </a:rPr>
              <a:t>Training</a:t>
            </a:r>
            <a:endParaRPr dirty="0">
              <a:latin typeface="Helvetica"/>
              <a:cs typeface="Helvetica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At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least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once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per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year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Ensures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employees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are</a:t>
            </a:r>
            <a:r>
              <a:rPr lang="en-US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familiar</a:t>
            </a:r>
            <a:br>
              <a:rPr lang="en-US" spc="-15" dirty="0">
                <a:solidFill>
                  <a:srgbClr val="221F1F"/>
                </a:solidFill>
                <a:latin typeface="Helvetica-Light"/>
                <a:cs typeface="Helvetica-Light"/>
              </a:rPr>
            </a:b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with</a:t>
            </a:r>
            <a:r>
              <a:rPr lang="en-US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changes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in: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Job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duties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Law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SOPs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72152" y="4507517"/>
            <a:ext cx="612457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221F1F"/>
                </a:solidFill>
                <a:latin typeface="Helvetica"/>
                <a:cs typeface="Helvetica"/>
              </a:rPr>
              <a:t>Continuing</a:t>
            </a:r>
            <a:r>
              <a:rPr b="1" spc="-5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b="1" dirty="0">
                <a:solidFill>
                  <a:srgbClr val="221F1F"/>
                </a:solidFill>
                <a:latin typeface="Helvetica"/>
                <a:cs typeface="Helvetica"/>
              </a:rPr>
              <a:t>Education</a:t>
            </a:r>
            <a:endParaRPr dirty="0">
              <a:latin typeface="Helvetica"/>
              <a:cs typeface="Helvetica"/>
            </a:endParaRPr>
          </a:p>
          <a:p>
            <a:pPr marL="3429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Tuition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assistance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to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pursue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independent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continuing </a:t>
            </a:r>
            <a:r>
              <a:rPr spc="-5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education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In-house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continuing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education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3rd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party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certified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skills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training</a:t>
            </a:r>
            <a:r>
              <a:rPr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programs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Retail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Management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Inventory</a:t>
            </a:r>
            <a:r>
              <a:rPr spc="-5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Control</a:t>
            </a:r>
            <a:endParaRPr dirty="0">
              <a:latin typeface="Helvetica-Light"/>
              <a:cs typeface="Helvetica-Light"/>
            </a:endParaRPr>
          </a:p>
          <a:p>
            <a:pPr marL="1082040" lvl="2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Receiving/Fulfillment/Shipping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2042" y="7258224"/>
            <a:ext cx="5281958" cy="1333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0"/>
              </a:lnSpc>
              <a:spcBef>
                <a:spcPts val="100"/>
              </a:spcBef>
            </a:pPr>
            <a:br>
              <a:rPr lang="en-US" sz="2300" b="1" u="sng" spc="-5" dirty="0">
                <a:latin typeface="Helvetica"/>
                <a:cs typeface="Helvetica"/>
              </a:rPr>
            </a:br>
            <a:endParaRPr sz="2300" u="sng" dirty="0">
              <a:latin typeface="Helvetica"/>
              <a:cs typeface="Helvetica"/>
            </a:endParaRPr>
          </a:p>
          <a:p>
            <a:pPr marL="153670" marR="5080" indent="-141605">
              <a:lnSpc>
                <a:spcPts val="2400"/>
              </a:lnSpc>
              <a:spcBef>
                <a:spcPts val="50"/>
              </a:spcBef>
            </a:pPr>
            <a:r>
              <a:rPr sz="2000" dirty="0" err="1">
                <a:solidFill>
                  <a:srgbClr val="221F1F"/>
                </a:solidFill>
                <a:latin typeface="Helvetica-Light"/>
                <a:cs typeface="Helvetica-Light"/>
              </a:rPr>
              <a:t>HerbNJoy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will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enter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into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a</a:t>
            </a:r>
            <a:r>
              <a:rPr lang="en-US" sz="2000" dirty="0">
                <a:solidFill>
                  <a:srgbClr val="221F1F"/>
                </a:solidFill>
                <a:latin typeface="Helvetica-Light"/>
                <a:cs typeface="Helvetica-Light"/>
              </a:rPr>
              <a:t>n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LPA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with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the</a:t>
            </a:r>
            <a:r>
              <a:rPr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local</a:t>
            </a:r>
            <a:r>
              <a:rPr lang="en-US" sz="2000"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union,</a:t>
            </a:r>
            <a:r>
              <a:rPr lang="en-US" sz="200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upon</a:t>
            </a:r>
            <a:r>
              <a:rPr sz="20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reaching</a:t>
            </a:r>
            <a:r>
              <a:rPr sz="2000"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20 employees</a:t>
            </a:r>
            <a:r>
              <a:rPr lang="en-US" sz="2000" dirty="0">
                <a:solidFill>
                  <a:srgbClr val="221F1F"/>
                </a:solidFill>
                <a:latin typeface="Helvetica-Light"/>
                <a:cs typeface="Helvetica-Light"/>
              </a:rPr>
              <a:t>.</a:t>
            </a:r>
            <a:endParaRPr sz="2000" dirty="0">
              <a:latin typeface="Helvetica-Light"/>
              <a:cs typeface="Helvetica-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26695" y="341839"/>
            <a:ext cx="2484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5080" indent="-198120" algn="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LABOR, EQUIT</a:t>
            </a:r>
            <a:r>
              <a:rPr sz="1200" b="1" spc="-135" dirty="0">
                <a:solidFill>
                  <a:srgbClr val="0FBDCE"/>
                </a:solidFill>
                <a:latin typeface="Helvetica"/>
                <a:cs typeface="Helvetica"/>
              </a:rPr>
              <a:t>Y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, </a:t>
            </a: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DIVERSIT</a:t>
            </a:r>
            <a:r>
              <a:rPr sz="1200" b="1" spc="-135" dirty="0">
                <a:solidFill>
                  <a:srgbClr val="0FBDCE"/>
                </a:solidFill>
                <a:latin typeface="Helvetica"/>
                <a:cs typeface="Helvetica"/>
              </a:rPr>
              <a:t>Y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,</a:t>
            </a:r>
            <a:r>
              <a:rPr sz="1200" b="1" spc="-4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AND 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INCLUSION</a:t>
            </a:r>
            <a:r>
              <a:rPr sz="1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PLAN</a:t>
            </a:r>
            <a:r>
              <a:rPr sz="1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-</a:t>
            </a:r>
            <a:r>
              <a:rPr sz="1200" b="1" spc="-2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20" dirty="0">
                <a:solidFill>
                  <a:srgbClr val="0FBDCE"/>
                </a:solidFill>
                <a:latin typeface="Helvetica"/>
                <a:cs typeface="Helvetica"/>
              </a:rPr>
              <a:t>DIVERSITY, </a:t>
            </a:r>
            <a:r>
              <a:rPr sz="1200" b="1" spc="-31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TRAINING,</a:t>
            </a:r>
            <a:r>
              <a:rPr sz="1200" b="1" spc="-6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AND</a:t>
            </a:r>
            <a:r>
              <a:rPr sz="1200" b="1" spc="-2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COLLECTIVE</a:t>
            </a:r>
            <a:endParaRPr sz="1200">
              <a:latin typeface="Helvetica"/>
              <a:cs typeface="Helvetica"/>
            </a:endParaRPr>
          </a:p>
          <a:p>
            <a:pPr marR="5080" algn="r">
              <a:lnSpc>
                <a:spcPct val="100000"/>
              </a:lnSpc>
            </a:pPr>
            <a:r>
              <a:rPr sz="1200" b="1" spc="-5" dirty="0">
                <a:solidFill>
                  <a:srgbClr val="0FBDCE"/>
                </a:solidFill>
                <a:latin typeface="Helvetica"/>
                <a:cs typeface="Helvetica"/>
              </a:rPr>
              <a:t>BARGAINING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48" y="8786914"/>
            <a:ext cx="728799" cy="5150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EEEC05-4D0B-8244-AE3B-EEF14EA3834E}"/>
              </a:ext>
            </a:extLst>
          </p:cNvPr>
          <p:cNvSpPr/>
          <p:nvPr/>
        </p:nvSpPr>
        <p:spPr>
          <a:xfrm>
            <a:off x="609600" y="606316"/>
            <a:ext cx="40911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pc="-25" dirty="0">
                <a:solidFill>
                  <a:srgbClr val="221F1F"/>
                </a:solidFill>
                <a:latin typeface="Helvetica"/>
                <a:cs typeface="Helvetica"/>
              </a:rPr>
              <a:t>LABOR &amp; EMPLOYMENT</a:t>
            </a:r>
            <a:endParaRPr lang="en-US" sz="2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8C2541-4E7A-D845-AC10-3513053AEDCD}"/>
              </a:ext>
            </a:extLst>
          </p:cNvPr>
          <p:cNvSpPr/>
          <p:nvPr/>
        </p:nvSpPr>
        <p:spPr>
          <a:xfrm>
            <a:off x="814585" y="3941320"/>
            <a:ext cx="7772400" cy="422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2730"/>
              </a:lnSpc>
              <a:spcBef>
                <a:spcPts val="100"/>
              </a:spcBef>
            </a:pPr>
            <a:r>
              <a:rPr lang="en-US" sz="2000" b="1" u="sng" dirty="0">
                <a:latin typeface="Helvetica"/>
                <a:cs typeface="Helvetica"/>
              </a:rPr>
              <a:t>Employee</a:t>
            </a:r>
            <a:r>
              <a:rPr lang="en-US" sz="2000" b="1" u="sng" spc="-30" dirty="0">
                <a:latin typeface="Helvetica"/>
                <a:cs typeface="Helvetica"/>
              </a:rPr>
              <a:t> </a:t>
            </a:r>
            <a:r>
              <a:rPr lang="en-US" sz="2000" b="1" u="sng" spc="-25" dirty="0">
                <a:latin typeface="Helvetica"/>
                <a:cs typeface="Helvetica"/>
              </a:rPr>
              <a:t>Training</a:t>
            </a:r>
            <a:endParaRPr lang="en-US" sz="2000" u="sng" dirty="0">
              <a:latin typeface="Helvetica"/>
              <a:cs typeface="Helvetic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39611C-D298-434F-ABC8-4A0078560EE3}"/>
              </a:ext>
            </a:extLst>
          </p:cNvPr>
          <p:cNvSpPr/>
          <p:nvPr/>
        </p:nvSpPr>
        <p:spPr>
          <a:xfrm>
            <a:off x="814585" y="1431170"/>
            <a:ext cx="7772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u="sng" dirty="0">
                <a:latin typeface="Helvetica" pitchFamily="2" charset="0"/>
              </a:rPr>
              <a:t>Equity, Diversity and Inclusion</a:t>
            </a:r>
            <a:br>
              <a:rPr lang="en-US" sz="2000" b="1" u="sng" dirty="0">
                <a:latin typeface="Helvetica" pitchFamily="2" charset="0"/>
              </a:rPr>
            </a:br>
            <a:endParaRPr lang="en-US" sz="2000" b="1" u="sng" dirty="0">
              <a:latin typeface="Helvetica" pitchFamily="2" charset="0"/>
              <a:cs typeface="Helvetic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54EF2D-C0C6-FA48-9410-E926291982D5}"/>
              </a:ext>
            </a:extLst>
          </p:cNvPr>
          <p:cNvSpPr/>
          <p:nvPr/>
        </p:nvSpPr>
        <p:spPr>
          <a:xfrm>
            <a:off x="7324460" y="7477534"/>
            <a:ext cx="278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spc="-5" dirty="0">
                <a:latin typeface="Helvetica"/>
                <a:cs typeface="Helvetica"/>
              </a:rPr>
              <a:t>Collective</a:t>
            </a:r>
            <a:r>
              <a:rPr lang="en-US" sz="2000" b="1" u="sng" spc="-50" dirty="0">
                <a:latin typeface="Helvetica"/>
                <a:cs typeface="Helvetica"/>
              </a:rPr>
              <a:t> </a:t>
            </a:r>
            <a:r>
              <a:rPr lang="en-US" sz="2000" b="1" u="sng" spc="-5" dirty="0">
                <a:latin typeface="Helvetica"/>
                <a:cs typeface="Helvetica"/>
              </a:rPr>
              <a:t>Bargaining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834" y="637282"/>
            <a:ext cx="35921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LOCATION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1834" y="1315088"/>
            <a:ext cx="7710170" cy="7307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5" dirty="0">
                <a:solidFill>
                  <a:srgbClr val="221F1F"/>
                </a:solidFill>
                <a:latin typeface="Helvetica"/>
                <a:cs typeface="Helvetica"/>
              </a:rPr>
              <a:t>Address</a:t>
            </a:r>
            <a:endParaRPr sz="2000" u="sng" dirty="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910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Guadalupe</a:t>
            </a:r>
            <a:r>
              <a:rPr sz="20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St.</a:t>
            </a:r>
            <a:r>
              <a:rPr sz="20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(first</a:t>
            </a:r>
            <a:r>
              <a:rPr sz="2000"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floor</a:t>
            </a:r>
            <a:r>
              <a:rPr sz="2000" spc="-2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only)</a:t>
            </a:r>
            <a:endParaRPr sz="200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</a:pPr>
            <a:endParaRPr sz="1950"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Square</a:t>
            </a:r>
            <a:r>
              <a:rPr sz="2000" b="1" u="sng" spc="-5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Footage</a:t>
            </a:r>
            <a:endParaRPr sz="2000" u="sng" dirty="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2,340</a:t>
            </a:r>
            <a:endParaRPr sz="200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Zone</a:t>
            </a:r>
            <a:endParaRPr sz="2000" u="sng" dirty="0">
              <a:latin typeface="Helvetica"/>
              <a:cs typeface="Helvetica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General</a:t>
            </a:r>
            <a:r>
              <a:rPr sz="2000"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Commercial</a:t>
            </a:r>
            <a:r>
              <a:rPr sz="2000"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sz="2000" dirty="0">
                <a:solidFill>
                  <a:srgbClr val="221F1F"/>
                </a:solidFill>
                <a:latin typeface="Helvetica-Light"/>
                <a:cs typeface="Helvetica-Light"/>
              </a:rPr>
              <a:t>(G-C)</a:t>
            </a:r>
            <a:endParaRPr sz="2000"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Parking</a:t>
            </a:r>
            <a:endParaRPr sz="2000" u="sng" dirty="0">
              <a:latin typeface="Helvetica"/>
              <a:cs typeface="Helvetica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9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total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parking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spaces:</a:t>
            </a:r>
            <a:endParaRPr dirty="0">
              <a:latin typeface="Helvetica-Light"/>
              <a:cs typeface="Helvetica-Light"/>
            </a:endParaRPr>
          </a:p>
          <a:p>
            <a:pPr marL="624840" lvl="1" indent="-15557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1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designated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ADA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parking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space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our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private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lot</a:t>
            </a:r>
            <a:endParaRPr dirty="0">
              <a:latin typeface="Helvetica-Light"/>
              <a:cs typeface="Helvetica-Light"/>
            </a:endParaRPr>
          </a:p>
          <a:p>
            <a:pPr marL="647700" marR="5080" lvl="1" indent="-178435">
              <a:lnSpc>
                <a:spcPct val="100000"/>
              </a:lnSpc>
              <a:buChar char="-"/>
              <a:tabLst>
                <a:tab pos="6254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minimum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of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8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designated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spaces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at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975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Guadalupe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lot,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with  the ability to add additional spaces as desired by the City to </a:t>
            </a:r>
            <a:r>
              <a:rPr spc="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accommodate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our retail</a:t>
            </a:r>
            <a:r>
              <a:rPr spc="-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operations</a:t>
            </a:r>
            <a:endParaRPr dirty="0">
              <a:latin typeface="Helvetica-Light"/>
              <a:cs typeface="Helvetica-Light"/>
            </a:endParaRPr>
          </a:p>
          <a:p>
            <a:pPr lvl="1">
              <a:lnSpc>
                <a:spcPct val="100000"/>
              </a:lnSpc>
              <a:buClr>
                <a:srgbClr val="221F1F"/>
              </a:buClr>
              <a:buFont typeface="Helvetica-Light"/>
              <a:buChar char="-"/>
            </a:pPr>
            <a:endParaRPr sz="1950"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Sensitive</a:t>
            </a:r>
            <a:r>
              <a:rPr sz="2000" b="1" u="sng" spc="-50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spc="-5" dirty="0">
                <a:solidFill>
                  <a:srgbClr val="221F1F"/>
                </a:solidFill>
                <a:latin typeface="Helvetica"/>
                <a:cs typeface="Helvetica"/>
              </a:rPr>
              <a:t>Uses</a:t>
            </a:r>
            <a:endParaRPr sz="2000" u="sng" dirty="0">
              <a:latin typeface="Helvetica"/>
              <a:cs typeface="Helvetica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More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than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940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feet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away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from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the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nearest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sensitive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use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Not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on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well-traveled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path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to</a:t>
            </a:r>
            <a:r>
              <a:rPr spc="-1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any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sensitive</a:t>
            </a:r>
            <a:r>
              <a:rPr spc="-1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use</a:t>
            </a:r>
            <a:endParaRPr dirty="0">
              <a:latin typeface="Helvetica-Light"/>
              <a:cs typeface="Helvetica-Ligh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21F1F"/>
              </a:buClr>
              <a:buFont typeface="Helvetica-Light"/>
              <a:buChar char="-"/>
            </a:pPr>
            <a:endParaRPr dirty="0">
              <a:latin typeface="Helvetica-Light"/>
              <a:cs typeface="Helvetica-Light"/>
            </a:endParaRPr>
          </a:p>
          <a:p>
            <a:pPr marL="12700">
              <a:lnSpc>
                <a:spcPct val="100000"/>
              </a:lnSpc>
            </a:pP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Planned</a:t>
            </a:r>
            <a:r>
              <a:rPr sz="2000" b="1" u="sng" spc="-30" dirty="0">
                <a:solidFill>
                  <a:srgbClr val="221F1F"/>
                </a:solidFill>
                <a:latin typeface="Helvetica"/>
                <a:cs typeface="Helvetica"/>
              </a:rPr>
              <a:t> Tenant</a:t>
            </a:r>
            <a:r>
              <a:rPr sz="2000" b="1" u="sng" spc="-35" dirty="0">
                <a:solidFill>
                  <a:srgbClr val="221F1F"/>
                </a:solidFill>
                <a:latin typeface="Helvetica"/>
                <a:cs typeface="Helvetica"/>
              </a:rPr>
              <a:t> </a:t>
            </a:r>
            <a:r>
              <a:rPr sz="2000" b="1" u="sng" dirty="0">
                <a:solidFill>
                  <a:srgbClr val="221F1F"/>
                </a:solidFill>
                <a:latin typeface="Helvetica"/>
                <a:cs typeface="Helvetica"/>
              </a:rPr>
              <a:t>Improvements</a:t>
            </a:r>
            <a:endParaRPr sz="2000" u="sng" dirty="0">
              <a:latin typeface="Helvetica"/>
              <a:cs typeface="Helvetica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Pave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parking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lot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Add</a:t>
            </a:r>
            <a:r>
              <a:rPr spc="-3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security</a:t>
            </a:r>
            <a:r>
              <a:rPr spc="-30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lighting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Remove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and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replace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current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fence</a:t>
            </a:r>
            <a:endParaRPr dirty="0">
              <a:latin typeface="Helvetica-Light"/>
              <a:cs typeface="Helvetica-Light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Install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tasteful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&amp;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compliant</a:t>
            </a:r>
            <a:r>
              <a:rPr spc="-25" dirty="0">
                <a:solidFill>
                  <a:srgbClr val="221F1F"/>
                </a:solidFill>
                <a:latin typeface="Helvetica-Light"/>
                <a:cs typeface="Helvetica-Light"/>
              </a:rPr>
              <a:t> </a:t>
            </a:r>
            <a:r>
              <a:rPr dirty="0">
                <a:solidFill>
                  <a:srgbClr val="221F1F"/>
                </a:solidFill>
                <a:latin typeface="Helvetica-Light"/>
                <a:cs typeface="Helvetica-Light"/>
              </a:rPr>
              <a:t>signage</a:t>
            </a:r>
            <a:endParaRPr dirty="0">
              <a:latin typeface="Helvetica-Light"/>
              <a:cs typeface="Helvetica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60412" y="341839"/>
            <a:ext cx="1716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PROPOSED</a:t>
            </a:r>
            <a:r>
              <a:rPr sz="1200" b="1" spc="-55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spc="-15" dirty="0">
                <a:solidFill>
                  <a:srgbClr val="0FBDCE"/>
                </a:solidFill>
                <a:latin typeface="Helvetica"/>
                <a:cs typeface="Helvetica"/>
              </a:rPr>
              <a:t>LOCATION</a:t>
            </a:r>
            <a:endParaRPr sz="1200">
              <a:latin typeface="Helvetica"/>
              <a:cs typeface="Helvetic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0876" y="1739353"/>
            <a:ext cx="5339003" cy="31384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876" y="5336857"/>
            <a:ext cx="5339003" cy="313842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48" y="8786914"/>
            <a:ext cx="728799" cy="515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4788" y="341839"/>
            <a:ext cx="1016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FLOOR</a:t>
            </a:r>
            <a:r>
              <a:rPr sz="1200" b="1" spc="-80" dirty="0">
                <a:solidFill>
                  <a:srgbClr val="0FBDCE"/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rgbClr val="0FBDCE"/>
                </a:solidFill>
                <a:latin typeface="Helvetica"/>
                <a:cs typeface="Helvetica"/>
              </a:rPr>
              <a:t>PLAN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587141"/>
            <a:ext cx="15544800" cy="471805"/>
          </a:xfrm>
          <a:custGeom>
            <a:avLst/>
            <a:gdLst/>
            <a:ahLst/>
            <a:cxnLst/>
            <a:rect l="l" t="t" r="r" b="b"/>
            <a:pathLst>
              <a:path w="15544800" h="471804">
                <a:moveTo>
                  <a:pt x="15544800" y="0"/>
                </a:moveTo>
                <a:lnTo>
                  <a:pt x="0" y="0"/>
                </a:lnTo>
                <a:lnTo>
                  <a:pt x="0" y="471258"/>
                </a:lnTo>
                <a:lnTo>
                  <a:pt x="15544800" y="471258"/>
                </a:lnTo>
                <a:lnTo>
                  <a:pt x="15544800" y="0"/>
                </a:lnTo>
                <a:close/>
              </a:path>
            </a:pathLst>
          </a:custGeom>
          <a:solidFill>
            <a:srgbClr val="0FB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48" y="8786914"/>
            <a:ext cx="728799" cy="5150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264534"/>
            <a:ext cx="5362275" cy="3623754"/>
          </a:xfrm>
          <a:prstGeom prst="rect">
            <a:avLst/>
          </a:prstGeom>
        </p:spPr>
      </p:pic>
      <p:pic>
        <p:nvPicPr>
          <p:cNvPr id="7" name="Picture 6" descr="A picture containing text, shelf&#10;&#10;Description automatically generated">
            <a:extLst>
              <a:ext uri="{FF2B5EF4-FFF2-40B4-BE49-F238E27FC236}">
                <a16:creationId xmlns:a16="http://schemas.microsoft.com/office/drawing/2014/main" id="{6DD8F328-DB0A-394C-BCAB-D0BEF2DBFA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1" y="5167363"/>
            <a:ext cx="5362274" cy="4021706"/>
          </a:xfrm>
          <a:prstGeom prst="rect">
            <a:avLst/>
          </a:prstGeom>
        </p:spPr>
      </p:pic>
      <p:pic>
        <p:nvPicPr>
          <p:cNvPr id="9" name="Picture 8" descr="A picture containing text, ceiling, electronics, display&#10;&#10;Description automatically generated">
            <a:extLst>
              <a:ext uri="{FF2B5EF4-FFF2-40B4-BE49-F238E27FC236}">
                <a16:creationId xmlns:a16="http://schemas.microsoft.com/office/drawing/2014/main" id="{3CA60745-9AF2-6F4A-BBAC-4C65A1F73B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284" y="1277025"/>
            <a:ext cx="5362274" cy="3575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FB7F21-0913-3D4F-8973-947DCCB983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81642" y="5726313"/>
            <a:ext cx="4021707" cy="2888042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0CB2901F-7529-3447-9519-123D7F1086DE}"/>
              </a:ext>
            </a:extLst>
          </p:cNvPr>
          <p:cNvSpPr txBox="1">
            <a:spLocks/>
          </p:cNvSpPr>
          <p:nvPr/>
        </p:nvSpPr>
        <p:spPr>
          <a:xfrm>
            <a:off x="760834" y="637282"/>
            <a:ext cx="359219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600" b="1" kern="0" spc="-25" dirty="0">
                <a:solidFill>
                  <a:sysClr val="windowText" lastClr="000000"/>
                </a:solidFill>
                <a:latin typeface="Helvetica" pitchFamily="2" charset="0"/>
              </a:rPr>
              <a:t>INTERIOR PHOTOS</a:t>
            </a:r>
            <a:endParaRPr lang="en-US" sz="2600" b="1" kern="0" spc="-10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1324</Words>
  <Application>Microsoft Macintosh PowerPoint</Application>
  <PresentationFormat>Custom</PresentationFormat>
  <Paragraphs>280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Helvetica</vt:lpstr>
      <vt:lpstr>Helvetica-BoldOblique</vt:lpstr>
      <vt:lpstr>Helvetica-Light</vt:lpstr>
      <vt:lpstr>Poppins ExtraLight</vt:lpstr>
      <vt:lpstr>Times New Roman</vt:lpstr>
      <vt:lpstr>Office Theme</vt:lpstr>
      <vt:lpstr>PowerPoint Presentation</vt:lpstr>
      <vt:lpstr>MEET OUR OWNERS</vt:lpstr>
      <vt:lpstr>BUDGETS &amp; PROJECTED EXPENSES</vt:lpstr>
      <vt:lpstr>PRO FORMA</vt:lpstr>
      <vt:lpstr>DAY-TO-DAY OPERATIONS</vt:lpstr>
      <vt:lpstr>100% Local Hires</vt:lpstr>
      <vt:lpstr>PowerPoint Presentation</vt:lpstr>
      <vt:lpstr>LOCATION OVERVIEW</vt:lpstr>
      <vt:lpstr>PowerPoint Presentation</vt:lpstr>
      <vt:lpstr>NEIGHBORHOOD COMPATIBILITY PLAN &amp; PUBLIC RELATIONS PLAN </vt:lpstr>
      <vt:lpstr>PowerPoint Presentation</vt:lpstr>
      <vt:lpstr>PowerPoint Presentation</vt:lpstr>
      <vt:lpstr>SECURITY PLAN</vt:lpstr>
      <vt:lpstr>COMMUNITY BENEFITS &amp; INVESTMENTS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HerbNJoy Guadalupe Erudite Ventures Slide V4</dc:title>
  <cp:lastModifiedBy>Arika Weir</cp:lastModifiedBy>
  <cp:revision>21</cp:revision>
  <dcterms:created xsi:type="dcterms:W3CDTF">2022-03-11T01:10:04Z</dcterms:created>
  <dcterms:modified xsi:type="dcterms:W3CDTF">2022-03-12T01:51:57Z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2022-03-10T00:00:00Z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2022-03-11T00:00:00Z</vt:filetime>
  </property>
</Properties>
</file>