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4"/>
  </p:sldMasterIdLst>
  <p:sldIdLst>
    <p:sldId id="256" r:id="rId5"/>
    <p:sldId id="257" r:id="rId6"/>
    <p:sldId id="258" r:id="rId7"/>
    <p:sldId id="259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648" y="557783"/>
            <a:ext cx="10969752" cy="313080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2648" y="3902206"/>
            <a:ext cx="10969752" cy="2240529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A860-F335-4252-AA00-24FB67ED2982}" type="datetime1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456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1048-0047-48CA-88BA-D69B470942CF}" type="datetime1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180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57784"/>
            <a:ext cx="2854452" cy="56434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557784"/>
            <a:ext cx="7734300" cy="56434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3879-648C-49A9-81A2-0EF5946532D0}" type="datetime1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514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C802-30E3-4658-9CCA-F873646FEC67}" type="datetime1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466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57784"/>
            <a:ext cx="10969752" cy="31464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8" y="3902207"/>
            <a:ext cx="10969752" cy="218744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7A3-19CE-4153-81CE-64EB7AB094B3}" type="datetime1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34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100-10F6-477E-8847-29D479EF1C92}" type="datetime1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08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74578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95096"/>
            <a:ext cx="5387975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842211"/>
            <a:ext cx="5387975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7890" y="1895096"/>
            <a:ext cx="5414510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7890" y="2842211"/>
            <a:ext cx="5414510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28AB-198A-495F-8475-FDB360C9873F}" type="datetime1">
              <a:rPr lang="en-US" smtClean="0"/>
              <a:t>2/28/2023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052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235E-F8FD-479F-9FC7-18BE84110877}" type="datetime1">
              <a:rPr lang="en-US" smtClean="0"/>
              <a:t>2/28/2023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300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F09B-68DA-462E-9DB4-4C9ADAB8CBCC}" type="datetime1">
              <a:rPr lang="en-US" smtClean="0"/>
              <a:t>2/28/2023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679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020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0"/>
            <a:ext cx="5483352" cy="574400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9989"/>
            <a:ext cx="4970822" cy="287121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4E36-FABE-47EB-AA7F-C19A93824617}" type="datetime1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912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74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457199"/>
            <a:ext cx="5483352" cy="54038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2708"/>
            <a:ext cx="4970822" cy="254628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CE6B-5DE6-4A2D-B72E-5E8969F9F56F}" type="datetime1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411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2E603F-28B7-4831-BF23-65FBAB13D5FB}"/>
              </a:ext>
            </a:extLst>
          </p:cNvPr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106204"/>
            <a:ext cx="10972800" cy="4036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F481A142-DA77-4A5F-AD1F-14E6C18F0F5F}" type="datetime1">
              <a:rPr lang="en-US" smtClean="0"/>
              <a:t>2/28/2023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800" kern="1200" cap="all" spc="200" dirty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346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139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Background Fill">
            <a:extLst>
              <a:ext uri="{FF2B5EF4-FFF2-40B4-BE49-F238E27FC236}">
                <a16:creationId xmlns:a16="http://schemas.microsoft.com/office/drawing/2014/main" id="{68CA250C-CF5A-4736-9249-D6111F7C55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BB887A-DB02-4431-8FDF-F517505C9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D3D7E4-FF89-E17B-CBFF-C68A6CC304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02406" y="557783"/>
            <a:ext cx="5852698" cy="3130807"/>
          </a:xfrm>
        </p:spPr>
        <p:txBody>
          <a:bodyPr>
            <a:normAutofit/>
          </a:bodyPr>
          <a:lstStyle/>
          <a:p>
            <a:r>
              <a:rPr lang="en-US" dirty="0"/>
              <a:t>Mid Year FY 22-23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B93215-786F-ABB4-FA41-D7E0617ECA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02406" y="3902206"/>
            <a:ext cx="5852698" cy="2240529"/>
          </a:xfrm>
        </p:spPr>
        <p:txBody>
          <a:bodyPr>
            <a:normAutofit/>
          </a:bodyPr>
          <a:lstStyle/>
          <a:p>
            <a:r>
              <a:rPr lang="en-US" dirty="0"/>
              <a:t>Goal Statement and Budget Review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645CD95-C8DD-4573-7118-3D864F3325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01" r="49765"/>
          <a:stretch/>
        </p:blipFill>
        <p:spPr>
          <a:xfrm>
            <a:off x="20" y="10"/>
            <a:ext cx="5710632" cy="6857990"/>
          </a:xfrm>
          <a:custGeom>
            <a:avLst/>
            <a:gdLst/>
            <a:ahLst/>
            <a:cxnLst/>
            <a:rect l="l" t="t" r="r" b="b"/>
            <a:pathLst>
              <a:path w="5710652" h="6858000">
                <a:moveTo>
                  <a:pt x="4831301" y="0"/>
                </a:moveTo>
                <a:lnTo>
                  <a:pt x="5696109" y="0"/>
                </a:lnTo>
                <a:lnTo>
                  <a:pt x="5706418" y="42969"/>
                </a:lnTo>
                <a:cubicBezTo>
                  <a:pt x="5714414" y="100391"/>
                  <a:pt x="5711283" y="160329"/>
                  <a:pt x="5695333" y="219852"/>
                </a:cubicBezTo>
                <a:cubicBezTo>
                  <a:pt x="5631536" y="457945"/>
                  <a:pt x="5386806" y="599240"/>
                  <a:pt x="5148712" y="535443"/>
                </a:cubicBezTo>
                <a:cubicBezTo>
                  <a:pt x="4940381" y="479621"/>
                  <a:pt x="4806160" y="285271"/>
                  <a:pt x="4818599" y="78052"/>
                </a:cubicBezTo>
                <a:close/>
                <a:moveTo>
                  <a:pt x="0" y="0"/>
                </a:moveTo>
                <a:lnTo>
                  <a:pt x="545808" y="0"/>
                </a:lnTo>
                <a:lnTo>
                  <a:pt x="4212872" y="0"/>
                </a:lnTo>
                <a:lnTo>
                  <a:pt x="4204748" y="184996"/>
                </a:lnTo>
                <a:cubicBezTo>
                  <a:pt x="4203390" y="263520"/>
                  <a:pt x="4204263" y="341910"/>
                  <a:pt x="4207775" y="419995"/>
                </a:cubicBezTo>
                <a:cubicBezTo>
                  <a:pt x="4220964" y="709488"/>
                  <a:pt x="4449625" y="891535"/>
                  <a:pt x="4655737" y="1068099"/>
                </a:cubicBezTo>
                <a:cubicBezTo>
                  <a:pt x="5169527" y="1508061"/>
                  <a:pt x="5344373" y="2032158"/>
                  <a:pt x="5103604" y="2589405"/>
                </a:cubicBezTo>
                <a:cubicBezTo>
                  <a:pt x="5010230" y="2805523"/>
                  <a:pt x="4828675" y="2993264"/>
                  <a:pt x="4657611" y="3164269"/>
                </a:cubicBezTo>
                <a:cubicBezTo>
                  <a:pt x="4198817" y="3622744"/>
                  <a:pt x="4217616" y="4154456"/>
                  <a:pt x="4499219" y="4641255"/>
                </a:cubicBezTo>
                <a:cubicBezTo>
                  <a:pt x="4699839" y="4986832"/>
                  <a:pt x="4940395" y="5311556"/>
                  <a:pt x="5110950" y="5670858"/>
                </a:cubicBezTo>
                <a:cubicBezTo>
                  <a:pt x="5277001" y="6019042"/>
                  <a:pt x="5375520" y="6366409"/>
                  <a:pt x="5396522" y="6707670"/>
                </a:cubicBezTo>
                <a:lnTo>
                  <a:pt x="539889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830124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B832B-D34B-6AAF-798A-75940C129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Department Projection Discussion: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B097A-20A9-2091-99C0-682661C119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/>
              <a:t>  </a:t>
            </a:r>
            <a:r>
              <a:rPr lang="en-US" sz="2900" b="1" dirty="0"/>
              <a:t>City Council- original budget- $12,680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900" b="1" dirty="0"/>
              <a:t>Workers Comp costs underestimated at $1,099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900" b="1" dirty="0"/>
              <a:t>Projection includes costs for two Council members to attend Summit Conference in </a:t>
            </a:r>
            <a:r>
              <a:rPr lang="en-US" sz="2900" b="1" dirty="0" err="1"/>
              <a:t>Sacratmento</a:t>
            </a:r>
            <a:endParaRPr lang="en-US" sz="2900" b="1" dirty="0"/>
          </a:p>
          <a:p>
            <a:pPr marL="342900" indent="-342900">
              <a:buFont typeface="+mj-lt"/>
              <a:buAutoNum type="arabicPeriod"/>
            </a:pPr>
            <a:r>
              <a:rPr lang="en-US" sz="2900" b="1" dirty="0"/>
              <a:t>Recommend adjusting budget by $3,050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900" b="1" dirty="0"/>
              <a:t>Year end projection including adjustment $15,730</a:t>
            </a:r>
          </a:p>
          <a:p>
            <a:endParaRPr lang="en-US" sz="29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900" b="1" dirty="0"/>
              <a:t>City Administration- original budget $507,300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900" b="1" dirty="0"/>
              <a:t>City Administration project to underspend by $20,292 due to savings in personnel costs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900" b="1" dirty="0"/>
              <a:t>Year end projection - $487,008</a:t>
            </a:r>
          </a:p>
          <a:p>
            <a:endParaRPr lang="en-US" sz="29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900" b="1" dirty="0"/>
              <a:t> Building Maintenance- original budget- $329,594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900" b="1" dirty="0"/>
              <a:t>Projected to be underspent by $85,871 due to projected savings in Permanent Employee and Professional services line items.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900" b="1" dirty="0"/>
              <a:t>Year end projection- $243,871</a:t>
            </a:r>
          </a:p>
          <a:p>
            <a:r>
              <a:rPr lang="en-US" sz="2900" b="1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959233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32654-9699-3EF5-37B5-6216EB2D6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Department Discussion Continued: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9D0D0-5BA1-BA8A-A975-A6C723191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1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b="1" dirty="0"/>
              <a:t>Police Department- original budget-$2,905,300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b="1" dirty="0"/>
              <a:t>Salary savings exist due to three officers out on Workers Comp and Two open positions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b="1" dirty="0"/>
              <a:t>Two open positions expected to be filled in the coming days will limit future salary savings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b="1" dirty="0"/>
              <a:t>Overtime line item of $226,000 will be exceeded by year end.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b="1" dirty="0"/>
              <a:t>One officer has resigned/retired and receive final pay out of benefits at $26,040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b="1" dirty="0"/>
              <a:t>Department is expected to end the year under budget  at $2,879,260.</a:t>
            </a:r>
          </a:p>
          <a:p>
            <a:pPr marL="342900" indent="-342900">
              <a:buFont typeface="+mj-lt"/>
              <a:buAutoNum type="arabicPeriod"/>
            </a:pPr>
            <a:endParaRPr lang="en-US" sz="1400" b="1" dirty="0"/>
          </a:p>
          <a:p>
            <a:pPr marL="342900" indent="-342900">
              <a:buFont typeface="+mj-lt"/>
              <a:buAutoNum type="arabicPeriod"/>
            </a:pP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0808250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E0B9C-9E2B-8392-9009-135488303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Department Discussion Continued: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2AE84-7057-7D6F-7576-D0A02BEA2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400" dirty="0"/>
          </a:p>
          <a:p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Fire Department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b="1" dirty="0"/>
              <a:t>The approved budget amount for the Fire Department is $1,264,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b="1" dirty="0"/>
              <a:t>Overtime was budgeted at $123,800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b="1" dirty="0"/>
              <a:t>As of January, 31</a:t>
            </a:r>
            <a:r>
              <a:rPr lang="en-US" sz="1400" b="1" baseline="30000" dirty="0"/>
              <a:t>st</a:t>
            </a:r>
            <a:r>
              <a:rPr lang="en-US" sz="1400" b="1" dirty="0"/>
              <a:t> line item is exceeded $123,823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b="1" dirty="0"/>
              <a:t>Finance staff projects year end expenditures for overtime will reach $163,500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b="1" dirty="0"/>
              <a:t>Staff recommends adjusting department budget to $1,301,452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b="1" dirty="0"/>
              <a:t>Note : Fiscal Year 21-22 overtime expenditure was $280,000</a:t>
            </a:r>
          </a:p>
          <a:p>
            <a:pPr marL="342900" indent="-342900">
              <a:buFont typeface="+mj-lt"/>
              <a:buAutoNum type="arabicPeriod"/>
            </a:pP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967722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F795E-DC91-864B-6B0D-9B405BAEF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 4- Storm Related Costs: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5BF9C-2993-4EC0-6624-AA99D67C78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400" b="1" dirty="0"/>
          </a:p>
          <a:p>
            <a:r>
              <a:rPr lang="en-US" sz="1400" b="1" dirty="0"/>
              <a:t>Following  Declaration of Emergency Fund 4 established to house all Emergency  related costs: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Pioneer Street apartments		$50,820		General Fund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Pioneer Apts. (Deposit)			 $ 7,000		General Fund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Waste Management (Debris removal)	 $ 7,980		General Fund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Misc. costs				 $     200		General Funds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LeRoy Park 	Clean up and Rep. (est.)	$84,000		General Fund				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Total General Fund:			$150,000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Lopez Con. Clean up. 8</a:t>
            </a:r>
            <a:r>
              <a:rPr lang="en-US" sz="18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St.			$6,580		Street Fund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6751641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774E4-36D8-B361-7026-79FB61C8F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Fund Recommendations: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974AD-6F5D-4DB6-C33C-D79209208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sz="1400" b="1" dirty="0"/>
              <a:t>It is recommended staff be directed to return with a resolution incorporating changes to Department Budgets based on projections contained in this report.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b="1" dirty="0"/>
              <a:t>It is recommended the Council direct staff to appropriate $150,000 in General Fund Reserves to be used to cover Storm related costs in Fund 4  noted as General Fund costs.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Impact- The appropriation if the General Fund Reserve will reduce the Fund amount from $764,505 to $614,505. Department budgets within the General Fund will remain balanced with adjustments. </a:t>
            </a:r>
          </a:p>
        </p:txBody>
      </p:sp>
    </p:spTree>
    <p:extLst>
      <p:ext uri="{BB962C8B-B14F-4D97-AF65-F5344CB8AC3E}">
        <p14:creationId xmlns:p14="http://schemas.microsoft.com/office/powerpoint/2010/main" val="6468161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99F81-8D29-726F-E947-FD2C9F825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Enterprise Funds: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38506-D0C3-A8F0-7C0F-FDC4F13F6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Enterprise Funds are expected to remain balanced: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Water Fund: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Revenues: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Budget				Year to Date		 	Projection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$2,626,014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$911,179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$2,626,014</a:t>
            </a: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Expenditures: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Budget				Year to Date 		 	Projection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$2, 619,943				$9,555,267			$2, 619,943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Wastewater Fund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Revenues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Budget				Year to Date			Projection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$2,269,300				$761,023			$2,269,300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Expenditures;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Budget				Year to Date 			Projection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$2,106,430				$798,015			$2,106,430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351157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EBFA0-FB4A-4552-7C0B-9EEBE7607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Recommended Enterprise Adjustments: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CB62C-FDE4-E24F-376B-862CCC447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10–4420–1553 State Water Project add $80,000 due to increase in State Water allocation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12–4425–1350 – add $20,000 for increase in regulatory agency fees.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12–4425–1550: operating supplies and expenses add $10,000 for increased maintenance needs at plant.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23–4461–2200: equipment rental higher than anticipated due to older, rolling stock.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60–4490–2150: add $30,000 to cut back vegetation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63–4472–1000: add $24,000 to pay for Street light utilities.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65–4485–1000: utilities add $33,000 for increased expenses associated with electricity.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096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92D61-8202-B2D6-A15C-23308A0B4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Progress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F347C-DEE0-5B3B-43B6-C0E3E9997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415" y="2263682"/>
            <a:ext cx="10972800" cy="4036534"/>
          </a:xfrm>
        </p:spPr>
        <p:txBody>
          <a:bodyPr>
            <a:normAutofit fontScale="92500" lnSpcReduction="10000"/>
          </a:bodyPr>
          <a:lstStyle/>
          <a:p>
            <a:r>
              <a:rPr lang="en-US" sz="1400" b="1" dirty="0"/>
              <a:t>	1.    Develop and Maintain a balanced budget with adequate reserves</a:t>
            </a:r>
          </a:p>
          <a:p>
            <a:r>
              <a:rPr lang="en-US" sz="1400" b="1" dirty="0"/>
              <a:t>                             - At Mid- Year, General Fund and Enterprise Funds remain balanced</a:t>
            </a:r>
          </a:p>
          <a:p>
            <a:r>
              <a:rPr lang="en-US" sz="1400" b="1" dirty="0"/>
              <a:t>	        - General Fund Reserve has grown to $764,505</a:t>
            </a:r>
          </a:p>
          <a:p>
            <a:r>
              <a:rPr lang="en-US" sz="1400" b="1" dirty="0"/>
              <a:t>	        - Transient Occupancy tax increase failed at ballot box</a:t>
            </a:r>
          </a:p>
          <a:p>
            <a:r>
              <a:rPr lang="en-US" sz="1400" b="1" dirty="0"/>
              <a:t>	       - Implementation of software program will be complete 3</a:t>
            </a:r>
            <a:r>
              <a:rPr lang="en-US" sz="1400" b="1" baseline="30000" dirty="0"/>
              <a:t>rd</a:t>
            </a:r>
            <a:r>
              <a:rPr lang="en-US" sz="1400" b="1" dirty="0"/>
              <a:t> quarter of the Fiscal Year</a:t>
            </a:r>
          </a:p>
          <a:p>
            <a:endParaRPr lang="en-US" sz="1400" b="1" dirty="0"/>
          </a:p>
          <a:p>
            <a:r>
              <a:rPr lang="en-US" sz="1400" b="1" dirty="0"/>
              <a:t>	1a. Continue to improve Recreation Programming and Facilities</a:t>
            </a:r>
          </a:p>
          <a:p>
            <a:r>
              <a:rPr lang="en-US" sz="1400" b="1" dirty="0"/>
              <a:t>	       - Work on Master Plan for Park improvement and Maintenance is underway.</a:t>
            </a:r>
          </a:p>
          <a:p>
            <a:r>
              <a:rPr lang="en-US" sz="1400" b="1" dirty="0"/>
              <a:t>	       -Number of Recreational Programs has increased significantly</a:t>
            </a:r>
          </a:p>
          <a:p>
            <a:r>
              <a:rPr lang="en-US" sz="1400" b="1" dirty="0"/>
              <a:t>	       - Staff to establish partnerships with other agencies and organizations</a:t>
            </a:r>
          </a:p>
          <a:p>
            <a:endParaRPr lang="en-US" sz="1400" b="1" dirty="0"/>
          </a:p>
          <a:p>
            <a:r>
              <a:rPr lang="en-US" sz="1400" b="1" dirty="0"/>
              <a:t>	        	</a:t>
            </a:r>
          </a:p>
        </p:txBody>
      </p:sp>
    </p:spTree>
    <p:extLst>
      <p:ext uri="{BB962C8B-B14F-4D97-AF65-F5344CB8AC3E}">
        <p14:creationId xmlns:p14="http://schemas.microsoft.com/office/powerpoint/2010/main" val="2966086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FDCA7-344F-A663-C64E-69612DF21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Progress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CBF2D-851A-E9DB-B0A4-9EC213CAC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	</a:t>
            </a:r>
            <a:r>
              <a:rPr lang="en-US" sz="1400" b="1" dirty="0"/>
              <a:t>1b. Ensure Public Safety staffing is adequate to deliver quality services</a:t>
            </a:r>
          </a:p>
          <a:p>
            <a:r>
              <a:rPr lang="en-US" sz="1400" b="1" dirty="0"/>
              <a:t>	      - Staffing Plan has been completed</a:t>
            </a:r>
          </a:p>
          <a:p>
            <a:r>
              <a:rPr lang="en-US" sz="1400" b="1" dirty="0"/>
              <a:t>	     - Continued improvement in staffing and facilities limited by budget constraints</a:t>
            </a:r>
          </a:p>
          <a:p>
            <a:r>
              <a:rPr lang="en-US" sz="1400" b="1" dirty="0"/>
              <a:t>	     - Staff continues to pursue grant and funding opportunities</a:t>
            </a:r>
          </a:p>
          <a:p>
            <a:endParaRPr lang="en-US" sz="1400" b="1" dirty="0"/>
          </a:p>
          <a:p>
            <a:r>
              <a:rPr lang="en-US" sz="1400" b="1" dirty="0"/>
              <a:t>	1c. Ensure Public Facilities (water, wastewater streets) are adequate for current and future needs</a:t>
            </a:r>
          </a:p>
          <a:p>
            <a:r>
              <a:rPr lang="en-US" sz="1400" b="1" dirty="0"/>
              <a:t>	       - Wastewater Master Plan is underway</a:t>
            </a:r>
          </a:p>
          <a:p>
            <a:r>
              <a:rPr lang="en-US" sz="1400" b="1" dirty="0"/>
              <a:t>	      - Capital projects underway or to be completed in this fiscal year include West Main water line, effluent pump</a:t>
            </a:r>
          </a:p>
          <a:p>
            <a:r>
              <a:rPr lang="en-US" sz="1400" b="1" dirty="0"/>
              <a:t>              	         replacement project and the 2022 pavement rehabilitation project</a:t>
            </a:r>
          </a:p>
          <a:p>
            <a:r>
              <a:rPr lang="en-US" sz="1400" b="1" dirty="0"/>
              <a:t>    	      - Highway 1 lift station project will be awarded this month</a:t>
            </a:r>
          </a:p>
          <a:p>
            <a:r>
              <a:rPr lang="en-US" sz="1400" b="1" dirty="0"/>
              <a:t>	    </a:t>
            </a:r>
          </a:p>
          <a:p>
            <a:r>
              <a:rPr lang="en-US" sz="1400" b="1" dirty="0"/>
              <a:t>	       </a:t>
            </a:r>
          </a:p>
          <a:p>
            <a:r>
              <a:rPr lang="en-US" sz="1400" b="1" dirty="0"/>
              <a:t>	      </a:t>
            </a:r>
            <a:r>
              <a:rPr lang="en-US" dirty="0"/>
              <a:t>	 </a:t>
            </a:r>
          </a:p>
        </p:txBody>
      </p:sp>
    </p:spTree>
    <p:extLst>
      <p:ext uri="{BB962C8B-B14F-4D97-AF65-F5344CB8AC3E}">
        <p14:creationId xmlns:p14="http://schemas.microsoft.com/office/powerpoint/2010/main" val="2104784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08AB0-E4B4-CF08-91AF-644F300B0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Progress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B14CD-466F-0C71-7A74-9CF235DB7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	</a:t>
            </a:r>
            <a:r>
              <a:rPr lang="en-US" sz="1400" b="1" dirty="0"/>
              <a:t>1d. Ensure American Recovery and Reinvestment Funds are maximized</a:t>
            </a:r>
          </a:p>
          <a:p>
            <a:r>
              <a:rPr lang="en-US" sz="1400" b="1" dirty="0"/>
              <a:t>	       - City continues to implement ARRPA Plan  as approved by Council</a:t>
            </a:r>
          </a:p>
          <a:p>
            <a:r>
              <a:rPr lang="en-US" sz="1400" b="1" dirty="0"/>
              <a:t>	       - Improvements to City Hall auditorium completed</a:t>
            </a:r>
          </a:p>
          <a:p>
            <a:r>
              <a:rPr lang="en-US" sz="1400" b="1" dirty="0"/>
              <a:t>  	       - ARRPA funds being used to support Recreational Program.</a:t>
            </a:r>
          </a:p>
          <a:p>
            <a:r>
              <a:rPr lang="en-US" sz="1400" b="1" dirty="0"/>
              <a:t>	        - City Hall Roofing Project continues to move forward</a:t>
            </a:r>
          </a:p>
          <a:p>
            <a:r>
              <a:rPr lang="en-US" sz="1400" b="1" dirty="0"/>
              <a:t>	2.  Create and Implement economic development strategies for the City</a:t>
            </a:r>
          </a:p>
          <a:p>
            <a:r>
              <a:rPr lang="en-US" sz="1400" b="1" dirty="0"/>
              <a:t>	     - City is working cooperatively with the Business Association on several initiatives</a:t>
            </a:r>
          </a:p>
          <a:p>
            <a:r>
              <a:rPr lang="en-US" sz="1400" b="1" dirty="0"/>
              <a:t>	     - City is seeking grant options to fund strategy</a:t>
            </a:r>
          </a:p>
          <a:p>
            <a:r>
              <a:rPr lang="en-US" sz="1400" b="1" dirty="0"/>
              <a:t>	     - Progress is being made on Central Park improvements</a:t>
            </a:r>
          </a:p>
          <a:p>
            <a:r>
              <a:rPr lang="en-US" sz="1400" b="1" dirty="0"/>
              <a:t>	    - Ordinance has been introduced to address vacant building health and </a:t>
            </a:r>
            <a:r>
              <a:rPr lang="en-US" sz="1400" b="1"/>
              <a:t>safety concerns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940504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4CE2B-7ADF-562C-D94F-D06A3DFA8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728" y="557784"/>
            <a:ext cx="10972800" cy="1325563"/>
          </a:xfrm>
        </p:spPr>
        <p:txBody>
          <a:bodyPr/>
          <a:lstStyle/>
          <a:p>
            <a:r>
              <a:rPr lang="en-US" dirty="0"/>
              <a:t>Goal Progress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19579-F7BE-7EFC-DB8D-81F89E0F97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70212"/>
            <a:ext cx="10972800" cy="4036534"/>
          </a:xfrm>
        </p:spPr>
        <p:txBody>
          <a:bodyPr>
            <a:normAutofit/>
          </a:bodyPr>
          <a:lstStyle/>
          <a:p>
            <a:r>
              <a:rPr lang="en-US" sz="1400" b="1" dirty="0"/>
              <a:t>	3. Support the efforts to attract businesses to </a:t>
            </a:r>
            <a:r>
              <a:rPr lang="en-US" sz="1400" b="1" dirty="0" err="1"/>
              <a:t>Pasadera</a:t>
            </a:r>
            <a:r>
              <a:rPr lang="en-US" sz="1400" b="1" dirty="0"/>
              <a:t> Commercial Area</a:t>
            </a:r>
          </a:p>
          <a:p>
            <a:r>
              <a:rPr lang="en-US" sz="1400" b="1" dirty="0"/>
              <a:t>	     - City needs to develop Council/staff team to support development of area</a:t>
            </a:r>
          </a:p>
          <a:p>
            <a:r>
              <a:rPr lang="en-US" sz="1400" b="1" dirty="0"/>
              <a:t>	     - City continues to advocate with Cal Trans and other agencies for infrastructure improvements</a:t>
            </a:r>
          </a:p>
          <a:p>
            <a:r>
              <a:rPr lang="en-US" sz="1400" b="1" dirty="0"/>
              <a:t>	     - City is working with developer and railroad to facilitate railroad overcrossing solution</a:t>
            </a:r>
          </a:p>
          <a:p>
            <a:r>
              <a:rPr lang="en-US" sz="1400" b="1" dirty="0"/>
              <a:t>	4. Coordinate with Santa Barbara County Parks to acquire property near Guadalupe for recreational purposes</a:t>
            </a:r>
          </a:p>
          <a:p>
            <a:r>
              <a:rPr lang="en-US" sz="1400" b="1" dirty="0"/>
              <a:t>	     -Due to resource and personnel constraints City has made limited progress in meeting this goal</a:t>
            </a:r>
          </a:p>
          <a:p>
            <a:r>
              <a:rPr lang="en-US" sz="1400" b="1" dirty="0"/>
              <a:t>	5. Develop and implement Communication Strategy to improve flow of information</a:t>
            </a:r>
          </a:p>
          <a:p>
            <a:r>
              <a:rPr lang="en-US" sz="1400" b="1" dirty="0"/>
              <a:t>	     - Strategy has yet to be developed</a:t>
            </a:r>
          </a:p>
          <a:p>
            <a:r>
              <a:rPr lang="en-US" sz="1400" b="1" dirty="0"/>
              <a:t>	     - Public Safety continues to emphasize the use of “Everbridge Program” for release of emergency information</a:t>
            </a:r>
          </a:p>
          <a:p>
            <a:r>
              <a:rPr lang="en-US" sz="1400" b="1" dirty="0"/>
              <a:t>	    - With the use of ARRPA funds City is working to upgrade website.</a:t>
            </a:r>
          </a:p>
          <a:p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242666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AF03D-360F-B07F-3161-6916635FF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Fund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6875D-2158-C411-9C44-AD9B2C15A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400" dirty="0"/>
              <a:t> </a:t>
            </a:r>
            <a:r>
              <a:rPr lang="en-US" sz="1400" b="1" dirty="0"/>
              <a:t>Summary</a:t>
            </a:r>
          </a:p>
          <a:p>
            <a:endParaRPr lang="en-US" sz="1400" b="1" dirty="0"/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sz="1400" b="1" dirty="0"/>
              <a:t>General Fund was balanced at beginning of the Fiscal Year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endParaRPr lang="en-US" sz="1400" b="1" dirty="0"/>
          </a:p>
          <a:p>
            <a:pPr lvl="2"/>
            <a:r>
              <a:rPr lang="en-US" sz="1400" b="1" dirty="0"/>
              <a:t>        - Revenues - $6,931,513</a:t>
            </a:r>
          </a:p>
          <a:p>
            <a:pPr lvl="2"/>
            <a:endParaRPr lang="en-US" sz="1400" b="1" dirty="0"/>
          </a:p>
          <a:p>
            <a:pPr lvl="2"/>
            <a:r>
              <a:rPr lang="en-US" sz="1400" b="1" dirty="0"/>
              <a:t>        - Expenditures- $6,931,097</a:t>
            </a:r>
          </a:p>
          <a:p>
            <a:pPr lvl="2"/>
            <a:endParaRPr lang="en-US" sz="1400" b="1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1400" b="1" dirty="0"/>
              <a:t>As of January 31, 2023 Expenditures / Revenues-  $3,484,131 / $3,394,210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1400" b="1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1400" b="1" dirty="0"/>
              <a:t>Not uncommon to have a slight imbalance at this point in the year</a:t>
            </a:r>
          </a:p>
          <a:p>
            <a:pPr lvl="2"/>
            <a:endParaRPr lang="en-US" sz="1400" b="1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1400" b="1" dirty="0"/>
              <a:t>General Fund Bal  at $764,505</a:t>
            </a:r>
          </a:p>
          <a:p>
            <a:pPr lvl="2"/>
            <a:r>
              <a:rPr lang="en-US" b="1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788796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B13FA-5DF0-D289-850D-B63F9346C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Revenue Summary: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FFA024-5DDF-7412-DA34-11983D0A2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Line-item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</a:t>
            </a:r>
            <a:r>
              <a:rPr lang="en-US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Budget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	</a:t>
            </a:r>
            <a:r>
              <a:rPr lang="en-US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Projection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			</a:t>
            </a:r>
            <a:r>
              <a:rPr lang="en-US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Variance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Sales tax		$549,435			$569,000				+$20,000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Local sales tax	$691,731			$712,482				+ $20,751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Property tax 	$1,620,801		$1,620,801			      -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Prop transfer tax	$ 30,000			$35,000				+$5,000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Building Per.   	$104,400			$129,400				+$25,000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Cannabis Rev	$100,000			$      -				-($100,000)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School Res Officer 	$60,00$                   		$      -                                   	 	-($60,000)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ARPA Cont.	$659,113</a:t>
            </a: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	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$670,704</a:t>
            </a: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           		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+$11,591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Remain. Rev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</a:t>
            </a:r>
            <a:r>
              <a:rPr lang="en-US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$3,116,033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</a:t>
            </a:r>
            <a:r>
              <a:rPr lang="en-US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$3,104,442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	 	</a:t>
            </a:r>
            <a:r>
              <a:rPr lang="en-US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-$11,591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Total		$6,931,513		$6,842,264			($89,249)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60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648F1-6FE3-4CBA-8E42-0C1CAA081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Revenue Projections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0CBB7-2EEC-9609-AE93-4DD15F9D6C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1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b="1" dirty="0"/>
              <a:t>Sales and use tax and Local sales tax projected slightly higher additional, $20,000 and $20,751, respectively,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b="1" dirty="0"/>
              <a:t>Property tax projection consistent with original budget amount.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b="1" dirty="0"/>
              <a:t>Property transfer tax estimated at $35,000 or $5,000 higher.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b="1" dirty="0"/>
              <a:t>Building and permit activity remains strong revenue projected at $129,400, or $25,000 higher than budget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b="1" dirty="0"/>
              <a:t>Cannabis Revenue has been eliminated from revenue projection ($100,000)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b="1" dirty="0"/>
              <a:t>School Resource Officer Program revenues have been removed from projection (60,000)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b="1" dirty="0"/>
              <a:t>ARRPA Funding  Contribution is significant and estimated at $670,704 or approximately 10% of all revenues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b="1" dirty="0"/>
              <a:t>Total Revenue will be down by ($89,249) to $6,842,264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400" b="1" dirty="0"/>
          </a:p>
          <a:p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047943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7E82D-5927-C79F-BC19-1C733674B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Expenditure Summary: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47751-3ABF-6639-105B-B75EAE17A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400" b="1" dirty="0"/>
              <a:t>		</a:t>
            </a:r>
            <a:r>
              <a:rPr lang="en-US" sz="1400" b="1" u="sng" dirty="0"/>
              <a:t>Department Expenditures Estimated at or below budget:</a:t>
            </a:r>
          </a:p>
          <a:p>
            <a:endParaRPr lang="en-US" sz="1400" b="1" u="sng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Department	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Budget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Projections 	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Variances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City Council			$12,680		$15,730			($3,050)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Admin.				$507,300		$487,008			$20,292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City Attorney			$110,000	           	 $110,000                                	     -		     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Finance				$590,883		$590,883			     -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Non Dep.				$588,508		$558,508			     -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Bld.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Maint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			$329,594		$243,871			$85,871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Police				$2,905,300	$2,879,260		$26,040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Fire				$1,264,400	$1,301,452		($37,052)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Parks and Rec			$369,372		$375,000			($5,628)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Building and Planning		</a:t>
            </a:r>
            <a:r>
              <a:rPr lang="en-US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$253,060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$253,060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</a:t>
            </a:r>
            <a:r>
              <a:rPr lang="en-US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-	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Total				$6,931,097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$6,814,772		$116,325</a:t>
            </a:r>
            <a:endParaRPr lang="en-US" sz="1400" b="1" u="sng" dirty="0"/>
          </a:p>
        </p:txBody>
      </p:sp>
    </p:spTree>
    <p:extLst>
      <p:ext uri="{BB962C8B-B14F-4D97-AF65-F5344CB8AC3E}">
        <p14:creationId xmlns:p14="http://schemas.microsoft.com/office/powerpoint/2010/main" val="29339176"/>
      </p:ext>
    </p:extLst>
  </p:cSld>
  <p:clrMapOvr>
    <a:masterClrMapping/>
  </p:clrMapOvr>
</p:sld>
</file>

<file path=ppt/theme/theme1.xml><?xml version="1.0" encoding="utf-8"?>
<a:theme xmlns:a="http://schemas.openxmlformats.org/drawingml/2006/main" name="SplashVTI">
  <a:themeElements>
    <a:clrScheme name="AnalogousFromRegularSeedRightStep">
      <a:dk1>
        <a:srgbClr val="000000"/>
      </a:dk1>
      <a:lt1>
        <a:srgbClr val="FFFFFF"/>
      </a:lt1>
      <a:dk2>
        <a:srgbClr val="1B252F"/>
      </a:dk2>
      <a:lt2>
        <a:srgbClr val="F3F0F1"/>
      </a:lt2>
      <a:accent1>
        <a:srgbClr val="20B59F"/>
      </a:accent1>
      <a:accent2>
        <a:srgbClr val="17A1D5"/>
      </a:accent2>
      <a:accent3>
        <a:srgbClr val="2964E7"/>
      </a:accent3>
      <a:accent4>
        <a:srgbClr val="4432DA"/>
      </a:accent4>
      <a:accent5>
        <a:srgbClr val="8C29E7"/>
      </a:accent5>
      <a:accent6>
        <a:srgbClr val="C917D5"/>
      </a:accent6>
      <a:hlink>
        <a:srgbClr val="BF3F52"/>
      </a:hlink>
      <a:folHlink>
        <a:srgbClr val="7F7F7F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lashVTI" id="{CD38C481-21EC-466B-953B-A1440B42712A}" vid="{D3E4813C-1D98-48C2-AF59-2D0D78E2550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96B070AF0EE4DB4DA4AC0731AB23D" ma:contentTypeVersion="2" ma:contentTypeDescription="Create a new document." ma:contentTypeScope="" ma:versionID="e1391ff55bd2704655d76554b2dcfa02">
  <xsd:schema xmlns:xsd="http://www.w3.org/2001/XMLSchema" xmlns:xs="http://www.w3.org/2001/XMLSchema" xmlns:p="http://schemas.microsoft.com/office/2006/metadata/properties" xmlns:ns3="829cb4b1-5fe1-4c01-914d-af7aee987b9f" targetNamespace="http://schemas.microsoft.com/office/2006/metadata/properties" ma:root="true" ma:fieldsID="701e41f9b006baa44ec34341ad731168" ns3:_="">
    <xsd:import namespace="829cb4b1-5fe1-4c01-914d-af7aee987b9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9cb4b1-5fe1-4c01-914d-af7aee987b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6F69E8-9D8A-4B1F-A101-5E7562853CC4}">
  <ds:schemaRefs>
    <ds:schemaRef ds:uri="http://schemas.openxmlformats.org/package/2006/metadata/core-properties"/>
    <ds:schemaRef ds:uri="http://schemas.microsoft.com/office/2006/metadata/properties"/>
    <ds:schemaRef ds:uri="829cb4b1-5fe1-4c01-914d-af7aee987b9f"/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27E33DDD-B301-4B64-B689-EB460077C5F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8DADD5C-DAB3-41FA-AF1F-6DE6881FAC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29cb4b1-5fe1-4c01-914d-af7aee987b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1795</Words>
  <Application>Microsoft Office PowerPoint</Application>
  <PresentationFormat>Widescreen</PresentationFormat>
  <Paragraphs>178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Avenir Next LT Pro</vt:lpstr>
      <vt:lpstr>Calibri</vt:lpstr>
      <vt:lpstr>Posterama</vt:lpstr>
      <vt:lpstr>SplashVTI</vt:lpstr>
      <vt:lpstr>Mid Year FY 22-23 Report</vt:lpstr>
      <vt:lpstr>Goal Progress</vt:lpstr>
      <vt:lpstr>Goal Progress</vt:lpstr>
      <vt:lpstr>Goal Progress</vt:lpstr>
      <vt:lpstr>Goal Progress</vt:lpstr>
      <vt:lpstr>General Fund Review</vt:lpstr>
      <vt:lpstr>Revenue Summary:</vt:lpstr>
      <vt:lpstr>Revenue Projections</vt:lpstr>
      <vt:lpstr>Expenditure Summary: </vt:lpstr>
      <vt:lpstr>Department Projection Discussion:</vt:lpstr>
      <vt:lpstr>Department Discussion Continued:</vt:lpstr>
      <vt:lpstr>Department Discussion Continued:</vt:lpstr>
      <vt:lpstr>Fund 4- Storm Related Costs:</vt:lpstr>
      <vt:lpstr>General Fund Recommendations:</vt:lpstr>
      <vt:lpstr>Enterprise Funds:</vt:lpstr>
      <vt:lpstr>Recommended Enterprise Adjustments: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 Year FY 22-23 Report</dc:title>
  <dc:creator>Robert Perrault</dc:creator>
  <cp:lastModifiedBy>Juana Escobar</cp:lastModifiedBy>
  <cp:revision>21</cp:revision>
  <dcterms:created xsi:type="dcterms:W3CDTF">2023-02-23T17:21:20Z</dcterms:created>
  <dcterms:modified xsi:type="dcterms:W3CDTF">2023-02-28T19:39:29Z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0x01010087396B070AF0EE4DB4DA4AC0731AB23D</vt:lpwstr>
  </property>
</Properties>
</file>