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66" r:id="rId2"/>
    <p:sldId id="496" r:id="rId3"/>
    <p:sldId id="491" r:id="rId4"/>
    <p:sldId id="397" r:id="rId5"/>
    <p:sldId id="513" r:id="rId6"/>
    <p:sldId id="501" r:id="rId7"/>
    <p:sldId id="508" r:id="rId8"/>
    <p:sldId id="506" r:id="rId9"/>
    <p:sldId id="507" r:id="rId10"/>
    <p:sldId id="369" r:id="rId11"/>
    <p:sldId id="509" r:id="rId12"/>
    <p:sldId id="510" r:id="rId13"/>
    <p:sldId id="519" r:id="rId14"/>
    <p:sldId id="503" r:id="rId15"/>
    <p:sldId id="504" r:id="rId16"/>
    <p:sldId id="500" r:id="rId17"/>
    <p:sldId id="514" r:id="rId18"/>
    <p:sldId id="515" r:id="rId19"/>
    <p:sldId id="516" r:id="rId20"/>
    <p:sldId id="517" r:id="rId21"/>
    <p:sldId id="460" r:id="rId22"/>
    <p:sldId id="518" r:id="rId23"/>
    <p:sldId id="461" r:id="rId24"/>
    <p:sldId id="411" r:id="rId25"/>
  </p:sldIdLst>
  <p:sldSz cx="9144000" cy="6858000" type="screen4x3"/>
  <p:notesSz cx="938847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s" initials="bs" lastIdx="3" clrIdx="0">
    <p:extLst>
      <p:ext uri="{19B8F6BF-5375-455C-9EA6-DF929625EA0E}">
        <p15:presenceInfo xmlns:p15="http://schemas.microsoft.com/office/powerpoint/2012/main" userId="b90f565be91cc7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27" autoAdjust="0"/>
    <p:restoredTop sz="86410" autoAdjust="0"/>
  </p:normalViewPr>
  <p:slideViewPr>
    <p:cSldViewPr>
      <p:cViewPr varScale="1">
        <p:scale>
          <a:sx n="79" d="100"/>
          <a:sy n="79" d="100"/>
        </p:scale>
        <p:origin x="97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3T06:53:48.205" idx="3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7964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7964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574A5DD-2AE4-4C1C-B363-079F0BB0A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000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7964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17825" y="531813"/>
            <a:ext cx="3552825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848" y="3373676"/>
            <a:ext cx="7510780" cy="319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7964" y="6746119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682C8-A66D-4D38-8638-C13879339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330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D8D85-D91D-45B4-A7B8-A1DDDB6C5E4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26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44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615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2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13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87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682C8-A66D-4D38-8638-C13879339A9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52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5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73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81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F54691-93F1-4772-B456-158373E5EC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C449D-BEAB-42AB-9458-452C12EA5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91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6E9A4-0372-40CC-B71B-313F08238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32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97AC2-CE6E-4AC9-B5B9-210CB6BDB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30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B2BC5-9E91-48D2-B091-E90126AAE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57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B0B8-1844-49CB-BEAF-7F107314E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80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6B5BF-3422-4E96-91AA-2DE209F5D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77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1B7D4-87CE-4AE4-B485-205C04298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4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8B63D-7DBB-48B1-B6C0-F09608E0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7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D91E7-DDA0-4FC0-A17E-0433A59B0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73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50C62-37B8-4D6E-934E-D1DF24D77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19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1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5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5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58C3B3B-18C8-4623-8EA9-B90415B698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C419-1321-4144-B8D5-2E02F78D727E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1463675"/>
          </a:xfrm>
        </p:spPr>
        <p:txBody>
          <a:bodyPr/>
          <a:lstStyle/>
          <a:p>
            <a:br>
              <a:rPr lang="en-US" altLang="en-US" sz="5400" dirty="0">
                <a:solidFill>
                  <a:schemeClr val="tx1"/>
                </a:solidFill>
              </a:rPr>
            </a:br>
            <a:br>
              <a:rPr lang="en-US" altLang="en-US" sz="54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Guadalupe</a:t>
            </a:r>
            <a:br>
              <a:rPr lang="en-US" altLang="en-US" sz="48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City Council</a:t>
            </a:r>
            <a:br>
              <a:rPr lang="en-US" altLang="en-US" sz="5400" dirty="0">
                <a:solidFill>
                  <a:schemeClr val="tx1"/>
                </a:solidFill>
              </a:rPr>
            </a:br>
            <a:br>
              <a:rPr lang="en-US" altLang="en-US" sz="5400" dirty="0">
                <a:solidFill>
                  <a:schemeClr val="tx1"/>
                </a:solidFill>
              </a:rPr>
            </a:br>
            <a:endParaRPr lang="en-US" altLang="en-US" sz="4800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1"/>
            <a:ext cx="8001000" cy="46482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4800" dirty="0">
                <a:solidFill>
                  <a:srgbClr val="FFC000"/>
                </a:solidFill>
              </a:rPr>
              <a:t>Conditional Use Permit and Design Review for the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4800" i="1" dirty="0">
                <a:solidFill>
                  <a:srgbClr val="FFC000"/>
                </a:solidFill>
              </a:rPr>
              <a:t>823 Guadalupe Street Apartments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5400" dirty="0">
                <a:solidFill>
                  <a:srgbClr val="FFC000"/>
                </a:solidFill>
              </a:rPr>
              <a:t> </a:t>
            </a:r>
            <a:r>
              <a:rPr lang="en-US" altLang="en-US" dirty="0"/>
              <a:t>Presented by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Bill Scott, Contract Planning Consultant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Guadalupe City Planning Department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November 8,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4"/>
            <a:ext cx="8229600" cy="12350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Proposed under 65915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" y="1295400"/>
            <a:ext cx="8229600" cy="5257800"/>
          </a:xfrm>
        </p:spPr>
        <p:txBody>
          <a:bodyPr/>
          <a:lstStyle/>
          <a:p>
            <a:r>
              <a:rPr lang="en-US" dirty="0"/>
              <a:t>Nine (9) additional apartments above  what is normally allowed = 27 units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u="sng" dirty="0">
                <a:solidFill>
                  <a:srgbClr val="FFFF00"/>
                </a:solidFill>
              </a:rPr>
              <a:t>Three (3) Incentives/Concessions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endParaRPr lang="en-US" sz="1000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FFC000"/>
                </a:solidFill>
              </a:rPr>
              <a:t>Setback Reduction: </a:t>
            </a:r>
            <a:r>
              <a:rPr lang="en-US" dirty="0"/>
              <a:t>(to 1-foot) west side,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FFC000"/>
                </a:solidFill>
              </a:rPr>
              <a:t>Parking Reduction: </a:t>
            </a:r>
            <a:r>
              <a:rPr lang="en-US" dirty="0"/>
              <a:t>Instead of two (2) parking  spaces per unit (54 spaces); one space per unit = 27 spaces;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No covered parking.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18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456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CDE98-B607-753F-C951-DDB18068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Reduced Rear Yard Setback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4A73A1-D039-DD31-F5E1-2859B8455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6088" r="-2487" b="2596"/>
          <a:stretch/>
        </p:blipFill>
        <p:spPr>
          <a:xfrm>
            <a:off x="3810000" y="380999"/>
            <a:ext cx="4495800" cy="61722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3C56E-7E19-E00C-887E-69909C6B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4857" y="6356350"/>
            <a:ext cx="469082" cy="365125"/>
          </a:xfrm>
          <a:noFill/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201B7D4-87CE-4AE4-B485-205C042984D6}" type="slidenum">
              <a:rPr lang="en-US" altLang="en-US" smtClean="0"/>
              <a:pPr algn="l">
                <a:spcAft>
                  <a:spcPts val="60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377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9661-4C41-3652-D13A-422D4A44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 Uncovered Spaces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FCD7E3-E067-01FC-93BB-E46D6809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D58A4BC-E61D-822E-4B9C-7BBC089EF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1666"/>
          <a:stretch/>
        </p:blipFill>
        <p:spPr>
          <a:xfrm>
            <a:off x="76200" y="1955411"/>
            <a:ext cx="8991600" cy="37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6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397B-C1FB-1BFA-3E65-7956BE2A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Site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E01CD-7FCC-D309-C406-0175403F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Picture 4" descr="A picture containing text, device, miller&#10;&#10;Description automatically generated">
            <a:extLst>
              <a:ext uri="{FF2B5EF4-FFF2-40B4-BE49-F238E27FC236}">
                <a16:creationId xmlns:a16="http://schemas.microsoft.com/office/drawing/2014/main" id="{A8E54978-9DAB-3A3C-0926-B4B62DC3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710" r="1666"/>
          <a:stretch/>
        </p:blipFill>
        <p:spPr>
          <a:xfrm>
            <a:off x="266700" y="1449730"/>
            <a:ext cx="8610600" cy="52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24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854075"/>
          </a:xfrm>
        </p:spPr>
        <p:txBody>
          <a:bodyPr/>
          <a:lstStyle/>
          <a:p>
            <a:r>
              <a:rPr lang="en-US" dirty="0"/>
              <a:t>Results?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Higher density than normal</a:t>
            </a:r>
            <a:r>
              <a:rPr lang="en-US" dirty="0">
                <a:effectLst/>
              </a:rPr>
              <a:t>: Increase of nine (9) apartments (3 for - very low-income households).</a:t>
            </a:r>
          </a:p>
          <a:p>
            <a:pPr marL="0" indent="0">
              <a:buNone/>
            </a:pPr>
            <a:endParaRPr lang="en-US" sz="1050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Setback Reduction</a:t>
            </a:r>
            <a:r>
              <a:rPr lang="en-US" dirty="0">
                <a:effectLst/>
              </a:rPr>
              <a:t>: The Building Official stated no adverse safety impact by the building setback reduction – 15-foot parkway will function (to some degree) as a yard.</a:t>
            </a:r>
          </a:p>
          <a:p>
            <a:pPr marL="0" indent="0">
              <a:buNone/>
            </a:pPr>
            <a:endParaRPr lang="en-US" sz="1050" dirty="0"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Parking Reduction</a:t>
            </a:r>
            <a:r>
              <a:rPr lang="en-US" dirty="0">
                <a:effectLst/>
              </a:rPr>
              <a:t>: Some degree of on-street parking can be anticipated.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9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082675"/>
          </a:xfrm>
        </p:spPr>
        <p:txBody>
          <a:bodyPr/>
          <a:lstStyle/>
          <a:p>
            <a:r>
              <a:rPr lang="en-US" dirty="0"/>
              <a:t>Design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Code Section 10.73.010: </a:t>
            </a:r>
            <a:r>
              <a:rPr lang="en-US" dirty="0">
                <a:effectLst/>
              </a:rPr>
              <a:t>Design Review is required for any development in the Central Business District fronting Guadalupe Street: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82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9E10-D4CB-EC98-2110-893FE85D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r>
              <a:rPr lang="en-US" dirty="0"/>
              <a:t>Building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30DD5E-05F2-6C8C-30C9-360AA532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A2A7D6-2999-B867-1882-6D092BF6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b="8947"/>
          <a:stretch/>
        </p:blipFill>
        <p:spPr>
          <a:xfrm>
            <a:off x="199369" y="1295400"/>
            <a:ext cx="8745262" cy="51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5C127-95B7-C41A-3975-CE1513918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662765"/>
          </a:xfrm>
        </p:spPr>
        <p:txBody>
          <a:bodyPr/>
          <a:lstStyle/>
          <a:p>
            <a:r>
              <a:rPr lang="en-US" dirty="0"/>
              <a:t> Renovate Exterior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48B45A-3370-9B18-3C86-08911719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B52A2-25AE-343D-B3BF-28888792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3251" r="2675" b="7881"/>
          <a:stretch/>
        </p:blipFill>
        <p:spPr>
          <a:xfrm>
            <a:off x="223736" y="940095"/>
            <a:ext cx="8435502" cy="57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51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E769-CAC9-0E79-2808-02C4AF6F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r>
              <a:rPr lang="en-US" dirty="0"/>
              <a:t>Clean-Renovate Exterior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2CFFF-16F7-746E-2979-23C5DFB2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81BFC-CA96-F94F-EA99-9006ECDA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6667" r="3866" b="10718"/>
          <a:stretch/>
        </p:blipFill>
        <p:spPr>
          <a:xfrm>
            <a:off x="400050" y="1055688"/>
            <a:ext cx="8343900" cy="56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Other Zoning Code Standards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57" y="1143000"/>
            <a:ext cx="83058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Height: 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35-feet max. (18.50.020)</a:t>
            </a:r>
          </a:p>
          <a:p>
            <a:pPr marL="0" indent="0"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 = 35-feet max.</a:t>
            </a:r>
          </a:p>
          <a:p>
            <a:pPr marL="0" indent="0">
              <a:buNone/>
            </a:pPr>
            <a:endParaRPr lang="en-US" sz="10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Open Space Ground Floor: 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100 SF (18.52.100)</a:t>
            </a:r>
          </a:p>
          <a:p>
            <a:pPr marL="0" indent="0"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Provided: 136 – 212 SF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Open Space – Upper Floor: 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50 SF (18.52.110)</a:t>
            </a:r>
          </a:p>
          <a:p>
            <a:pPr marL="0" indent="0"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Provided: 54 SF - 110 SF </a:t>
            </a:r>
          </a:p>
          <a:p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68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854075"/>
          </a:xfrm>
        </p:spPr>
        <p:txBody>
          <a:bodyPr/>
          <a:lstStyle/>
          <a:p>
            <a:r>
              <a:rPr lang="en-US" dirty="0"/>
              <a:t>Project Description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" y="914400"/>
            <a:ext cx="8229600" cy="5638800"/>
          </a:xfrm>
        </p:spPr>
        <p:txBody>
          <a:bodyPr/>
          <a:lstStyle/>
          <a:p>
            <a:pPr marL="0" indent="0">
              <a:buNone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CUP 2022-027-CUP and Design Review 2022-030-DR to allow: </a:t>
            </a: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  <a:effectLst/>
              <a:latin typeface="Arial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  <a:latin typeface="Arial"/>
              </a:rPr>
              <a:t>24 market-rate apartments in a new 3-story apartment building; and </a:t>
            </a:r>
          </a:p>
          <a:p>
            <a:pPr marL="228600" indent="-228600">
              <a:buFont typeface="+mj-lt"/>
              <a:buAutoNum type="arabicParenR"/>
            </a:pPr>
            <a:endParaRPr lang="en-US" sz="900" dirty="0">
              <a:effectLst/>
              <a:latin typeface="Arial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  <a:latin typeface="Arial"/>
              </a:rPr>
              <a:t>Remodel upstairs portion of existing two-story building to add three (3) apartment units for very low-income households. </a:t>
            </a:r>
            <a:endParaRPr lang="en-US" sz="1200" dirty="0">
              <a:effectLst/>
              <a:latin typeface="Arial"/>
            </a:endParaRP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u="sng" dirty="0">
                <a:solidFill>
                  <a:schemeClr val="tx1">
                    <a:lumMod val="95000"/>
                  </a:schemeClr>
                </a:solidFill>
              </a:rPr>
              <a:t>Total 27 apartments</a:t>
            </a:r>
            <a:r>
              <a:rPr lang="en-US" dirty="0"/>
              <a:t>. Proposed under state Government Code 65915 (Density Bonus Law).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30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60" y="233464"/>
            <a:ext cx="8229600" cy="6047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Other Zoning Code Standards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Landscape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10% Min. (18.64.040(A)</a:t>
            </a:r>
          </a:p>
          <a:p>
            <a:pPr marL="0" indent="0"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Provided: 11.5% approx.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Walls/Fencing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Six-foot wall required northerly PL (18.52.110).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6-foot wall will be provided in the building plans for Zoning Clearance.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Driveway (one-way): 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 feet wide or per Fire Dept. 18.60.140(D)(E)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Provided: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16-foot w/flat (rolled curb) </a:t>
            </a:r>
          </a:p>
          <a:p>
            <a:pPr marL="0" indent="0">
              <a:buNone/>
            </a:pP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5486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85799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General Plan Conformance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791200"/>
          </a:xfrm>
        </p:spPr>
        <p:txBody>
          <a:bodyPr/>
          <a:lstStyle/>
          <a:p>
            <a:r>
              <a:rPr lang="en-US" dirty="0"/>
              <a:t>More residential units in the downtown increases market demand for downtown businesses;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Efficient Development: Develop an underutilized (vacant) infill property where City infrastructure and services are already in place; and  </a:t>
            </a:r>
          </a:p>
          <a:p>
            <a:r>
              <a:rPr lang="en-US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City will promote density bonuses and incentives…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(LU-1.9 - from new 2021 General Plan)</a:t>
            </a:r>
          </a:p>
          <a:p>
            <a:endParaRPr lang="en-US" sz="3600" dirty="0"/>
          </a:p>
          <a:p>
            <a:endParaRPr lang="en-US" sz="105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27260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CEQA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 32 Exemption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Applies to Infill Projects within City limits on less than five acres.</a:t>
            </a:r>
          </a:p>
          <a:p>
            <a:endParaRPr lang="en-US" sz="1600" dirty="0"/>
          </a:p>
          <a:p>
            <a:r>
              <a:rPr lang="en-US" dirty="0"/>
              <a:t>Site is adequately served by public utilities and municipal services; and</a:t>
            </a:r>
          </a:p>
          <a:p>
            <a:endParaRPr lang="en-US" sz="1400" dirty="0"/>
          </a:p>
          <a:p>
            <a:r>
              <a:rPr lang="en-US" dirty="0"/>
              <a:t>Site has no value as habitat for endangered </a:t>
            </a:r>
            <a:r>
              <a:rPr lang="en-US" dirty="0" err="1"/>
              <a:t>spacies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sz="1000" dirty="0"/>
          </a:p>
          <a:p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3600" dirty="0"/>
          </a:p>
          <a:p>
            <a:endParaRPr lang="en-US" sz="105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7168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23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Adopt Resolution No. 2022-97 approving Conditional Use Permit 2022-027-CUP, Design Review 2022-030-DR and the CEQA Class 32 Exemption for for the </a:t>
            </a:r>
          </a:p>
          <a:p>
            <a:pPr marL="0" indent="0">
              <a:buNone/>
            </a:pPr>
            <a:r>
              <a:rPr lang="en-US" i="1" dirty="0"/>
              <a:t>823 Guadalupe Apartment Project.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0319C-FB22-4D81-AB0A-DB1B8CEE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1096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877B-C6CC-45A8-A689-A8515CAC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86754-1C8A-4709-B2C0-C02718D5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7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03DF-9885-4E77-A849-02872CFC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930275"/>
          </a:xfrm>
        </p:spPr>
        <p:txBody>
          <a:bodyPr/>
          <a:lstStyle/>
          <a:p>
            <a:r>
              <a:rPr lang="en-US" dirty="0"/>
              <a:t>Project 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7B5B8-1101-4DC5-AAF0-C44E14D7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6C3A300-EBA4-41A2-ADEA-ACB0D09E5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7553" r="11651" b="7798"/>
          <a:stretch/>
        </p:blipFill>
        <p:spPr>
          <a:xfrm>
            <a:off x="533401" y="1012062"/>
            <a:ext cx="7947844" cy="57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5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8CD6-ABD3-4D81-B493-0A7B2EB0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823 - 829 Guadalupe St.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57AB-1FA3-4F41-8F8F-9AE1DE78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0319C-FB22-4D81-AB0A-DB1B8CEE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6" name="Picture 5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47ED99CF-37A7-4B89-A534-754E4707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10726" r="4741" b="10992"/>
          <a:stretch/>
        </p:blipFill>
        <p:spPr>
          <a:xfrm>
            <a:off x="609600" y="1417638"/>
            <a:ext cx="7772400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4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EF5CC-C0F6-78E5-427E-3CEEAB8B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View from Pioneer St.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8FDF9-2192-D0F9-93B0-866C26BB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14C1C-D317-851B-DEAD-872F9859C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3867" r="6667" b="15738"/>
          <a:stretch/>
        </p:blipFill>
        <p:spPr>
          <a:xfrm>
            <a:off x="381000" y="1828800"/>
            <a:ext cx="8382000" cy="46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087E-8CA5-5BDE-37D4-9E7E05A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1487"/>
            <a:ext cx="8534400" cy="1139825"/>
          </a:xfrm>
        </p:spPr>
        <p:txBody>
          <a:bodyPr/>
          <a:lstStyle/>
          <a:p>
            <a:r>
              <a:rPr lang="en-US" dirty="0"/>
              <a:t>Existing Building &amp; New Buildings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A6923A-6DBD-9AA7-0A6C-842D543C4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B7D4-87CE-4AE4-B485-205C042984D6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9909284-A329-F4E4-987E-1F2F7E9A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8190" r="2501" b="-4863"/>
          <a:stretch/>
        </p:blipFill>
        <p:spPr>
          <a:xfrm>
            <a:off x="79104" y="1752600"/>
            <a:ext cx="8898641" cy="48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0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71538"/>
          </a:xfrm>
        </p:spPr>
        <p:txBody>
          <a:bodyPr/>
          <a:lstStyle/>
          <a:p>
            <a:r>
              <a:rPr lang="en-US" dirty="0"/>
              <a:t>Government Code 65915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Density Bonus Law provides</a:t>
            </a:r>
            <a:r>
              <a:rPr lang="en-US" dirty="0">
                <a:effectLst/>
              </a:rPr>
              <a:t>: </a:t>
            </a:r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</a:rPr>
              <a:t>Increase in residential density over local government’s General Plan and/or zoning.  </a:t>
            </a:r>
          </a:p>
          <a:p>
            <a:pPr marL="228600" indent="-228600">
              <a:buFont typeface="+mj-lt"/>
              <a:buAutoNum type="arabicParenR"/>
            </a:pPr>
            <a:endParaRPr lang="en-US" sz="1100" dirty="0">
              <a:effectLst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effectLst/>
              </a:rPr>
              <a:t>Allows certain concessions or incentives (i.e., parking reduction, setback reduction). </a:t>
            </a:r>
          </a:p>
          <a:p>
            <a:pPr marL="514350" indent="-514350">
              <a:buFont typeface="+mj-lt"/>
              <a:buAutoNum type="arabicParenR"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building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Behind the front building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6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854075"/>
          </a:xfrm>
        </p:spPr>
        <p:txBody>
          <a:bodyPr/>
          <a:lstStyle/>
          <a:p>
            <a:r>
              <a:rPr lang="en-US" dirty="0"/>
              <a:t>Density Bonus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effectLst/>
              </a:rPr>
              <a:t>Lot = 30,492 SF</a:t>
            </a:r>
          </a:p>
          <a:p>
            <a:pPr marL="0" indent="0">
              <a:buNone/>
            </a:pPr>
            <a:endParaRPr lang="en-US" sz="1050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30,492 Divided by 1,700 SF </a:t>
            </a:r>
            <a:r>
              <a:rPr lang="en-US" dirty="0">
                <a:solidFill>
                  <a:srgbClr val="FFFF00"/>
                </a:solidFill>
                <a:effectLst/>
              </a:rPr>
              <a:t>= 17.93 apartments.</a:t>
            </a:r>
            <a:r>
              <a:rPr lang="en-US" dirty="0">
                <a:effectLst/>
              </a:rPr>
              <a:t>  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[Municipal Code Section 18.30.030(A)]</a:t>
            </a:r>
          </a:p>
          <a:p>
            <a:pPr marL="0" indent="0">
              <a:buNone/>
            </a:pPr>
            <a:r>
              <a:rPr lang="en-US" sz="1050" dirty="0">
                <a:effectLst/>
              </a:rPr>
              <a:t> 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15% very low-income units = </a:t>
            </a:r>
            <a:r>
              <a:rPr lang="en-US" dirty="0">
                <a:solidFill>
                  <a:srgbClr val="FFFF00"/>
                </a:solidFill>
                <a:effectLst/>
              </a:rPr>
              <a:t>50% density bonus</a:t>
            </a:r>
            <a:r>
              <a:rPr lang="en-US" dirty="0">
                <a:effectLst/>
              </a:rPr>
              <a:t> (Government Code 69516(f)(2).</a:t>
            </a:r>
          </a:p>
          <a:p>
            <a:pPr marL="0" indent="0">
              <a:buNone/>
            </a:pPr>
            <a:endParaRPr lang="en-US" sz="1050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17.93 apartments plus 50% (density bonus) = (26.89) or </a:t>
            </a:r>
            <a:r>
              <a:rPr lang="en-US" dirty="0">
                <a:solidFill>
                  <a:srgbClr val="FFFF00"/>
                </a:solidFill>
                <a:effectLst/>
              </a:rPr>
              <a:t>27 apartments </a:t>
            </a:r>
            <a:r>
              <a:rPr lang="en-US" dirty="0">
                <a:effectLst/>
              </a:rPr>
              <a:t>(rounded).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7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854075"/>
          </a:xfrm>
        </p:spPr>
        <p:txBody>
          <a:bodyPr/>
          <a:lstStyle/>
          <a:p>
            <a:r>
              <a:rPr lang="en-US" dirty="0"/>
              <a:t>Project Incentives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Government Code 85915(2)(C) permits: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Three (3) Incentives or concessions for projects that include…</a:t>
            </a:r>
            <a:r>
              <a:rPr lang="en-US" i="1" dirty="0">
                <a:effectLst/>
              </a:rPr>
              <a:t>at least 15 percent of dwellings for very low-income households.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AC2-CE6E-4AC9-B5B9-210CB6BDB280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9023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35546"/>
      </p:ext>
    </p:extLst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31293</TotalTime>
  <Words>702</Words>
  <Application>Microsoft Office PowerPoint</Application>
  <PresentationFormat>On-screen Show (4:3)</PresentationFormat>
  <Paragraphs>155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Ripple</vt:lpstr>
      <vt:lpstr>  Guadalupe City Council  </vt:lpstr>
      <vt:lpstr>Project Description 1</vt:lpstr>
      <vt:lpstr>Project Site</vt:lpstr>
      <vt:lpstr>823 - 829 Guadalupe St.</vt:lpstr>
      <vt:lpstr>Back View from Pioneer St.</vt:lpstr>
      <vt:lpstr>Existing Building &amp; New Buildings</vt:lpstr>
      <vt:lpstr>Government Code 65915 </vt:lpstr>
      <vt:lpstr>Density Bonus</vt:lpstr>
      <vt:lpstr>Project Incentives </vt:lpstr>
      <vt:lpstr>Proposed under 65915 </vt:lpstr>
      <vt:lpstr>Reduced Rear Yard Setback</vt:lpstr>
      <vt:lpstr>27 Uncovered Spaces</vt:lpstr>
      <vt:lpstr>Aerial Site Map</vt:lpstr>
      <vt:lpstr>Results? </vt:lpstr>
      <vt:lpstr>Design Review </vt:lpstr>
      <vt:lpstr>Building Design</vt:lpstr>
      <vt:lpstr> Renovate Exterior</vt:lpstr>
      <vt:lpstr>Clean-Renovate Exterior</vt:lpstr>
      <vt:lpstr>Other Zoning Code Standards </vt:lpstr>
      <vt:lpstr>Other Zoning Code Standards </vt:lpstr>
      <vt:lpstr>General Plan Conformance </vt:lpstr>
      <vt:lpstr>CEQA Review </vt:lpstr>
      <vt:lpstr>Recommendation</vt:lpstr>
      <vt:lpstr>Questions?</vt:lpstr>
    </vt:vector>
  </TitlesOfParts>
  <Company>City of Santa Maria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Session Only</dc:title>
  <dc:creator>lappel</dc:creator>
  <cp:lastModifiedBy>b s</cp:lastModifiedBy>
  <cp:revision>388</cp:revision>
  <cp:lastPrinted>2019-09-24T20:59:44Z</cp:lastPrinted>
  <dcterms:created xsi:type="dcterms:W3CDTF">2014-02-06T07:38:20Z</dcterms:created>
  <dcterms:modified xsi:type="dcterms:W3CDTF">2022-11-07T19:34:54Z</dcterms:modified>
</cp:coreProperties>
</file>