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266" r:id="rId2"/>
    <p:sldId id="528" r:id="rId3"/>
    <p:sldId id="545" r:id="rId4"/>
    <p:sldId id="539" r:id="rId5"/>
    <p:sldId id="548" r:id="rId6"/>
    <p:sldId id="541" r:id="rId7"/>
    <p:sldId id="520" r:id="rId8"/>
    <p:sldId id="546" r:id="rId9"/>
    <p:sldId id="529" r:id="rId10"/>
    <p:sldId id="535" r:id="rId11"/>
    <p:sldId id="531" r:id="rId12"/>
    <p:sldId id="533" r:id="rId13"/>
    <p:sldId id="542" r:id="rId14"/>
    <p:sldId id="534" r:id="rId15"/>
    <p:sldId id="543" r:id="rId16"/>
    <p:sldId id="538" r:id="rId17"/>
    <p:sldId id="460" r:id="rId18"/>
    <p:sldId id="537" r:id="rId19"/>
    <p:sldId id="518" r:id="rId20"/>
    <p:sldId id="461" r:id="rId21"/>
    <p:sldId id="411" r:id="rId22"/>
  </p:sldIdLst>
  <p:sldSz cx="9144000" cy="6858000" type="screen4x3"/>
  <p:notesSz cx="9388475" cy="7102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 s" initials="bs" lastIdx="3" clrIdx="0">
    <p:extLst>
      <p:ext uri="{19B8F6BF-5375-455C-9EA6-DF929625EA0E}">
        <p15:presenceInfo xmlns:p15="http://schemas.microsoft.com/office/powerpoint/2012/main" userId="b90f565be91cc7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27" autoAdjust="0"/>
    <p:restoredTop sz="86410" autoAdjust="0"/>
  </p:normalViewPr>
  <p:slideViewPr>
    <p:cSldViewPr>
      <p:cViewPr varScale="1">
        <p:scale>
          <a:sx n="74" d="100"/>
          <a:sy n="74" d="100"/>
        </p:scale>
        <p:origin x="1123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17964" y="0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6119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17964" y="6746119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574A5DD-2AE4-4C1C-B363-079F0BB0A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000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17964" y="0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17825" y="531813"/>
            <a:ext cx="3552825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6119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17964" y="6746119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F2682C8-A66D-4D38-8638-C13879339A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330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D8D85-D91D-45B4-A7B8-A1DDDB6C5E4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26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682C8-A66D-4D38-8638-C13879339A9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89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682C8-A66D-4D38-8638-C13879339A9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815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682C8-A66D-4D38-8638-C13879339A99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164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682C8-A66D-4D38-8638-C13879339A99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137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682C8-A66D-4D38-8638-C13879339A99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998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682C8-A66D-4D38-8638-C13879339A99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871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682C8-A66D-4D38-8638-C13879339A99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526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4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5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9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5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6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37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0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1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3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4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55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56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7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8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2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4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6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8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9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0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2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73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74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5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6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7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8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9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0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181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82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9F54691-93F1-4772-B456-158373E5EC4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C449D-BEAB-42AB-9458-452C12EA5F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91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6E9A4-0372-40CC-B71B-313F082382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32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97AC2-CE6E-4AC9-B5B9-210CB6BDB2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30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B2BC5-9E91-48D2-B091-E90126AAE7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570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3B0B8-1844-49CB-BEAF-7F107314E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80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66B5BF-3422-4E96-91AA-2DE209F5D2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776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1B7D4-87CE-4AE4-B485-205C04298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749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8B63D-7DBB-48B1-B6C0-F09608E01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471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D91E7-DDA0-4FC0-A17E-0433A59B0E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73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50C62-37B8-4D6E-934E-D1DF24D77D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19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1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13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32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50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158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58C3B3B-18C8-4623-8EA9-B90415B698D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br>
              <a:rPr lang="en-US" altLang="en-US" sz="5400" dirty="0">
                <a:solidFill>
                  <a:schemeClr val="tx1"/>
                </a:solidFill>
              </a:rPr>
            </a:br>
            <a:br>
              <a:rPr lang="en-US" altLang="en-US" sz="5400" dirty="0">
                <a:solidFill>
                  <a:schemeClr val="tx1"/>
                </a:solidFill>
              </a:rPr>
            </a:br>
            <a:r>
              <a:rPr lang="en-US" altLang="en-US" sz="4800" dirty="0">
                <a:solidFill>
                  <a:schemeClr val="tx1"/>
                </a:solidFill>
              </a:rPr>
              <a:t>Guadalupe</a:t>
            </a:r>
            <a:br>
              <a:rPr lang="en-US" altLang="en-US" sz="4800" dirty="0">
                <a:solidFill>
                  <a:schemeClr val="tx1"/>
                </a:solidFill>
              </a:rPr>
            </a:br>
            <a:r>
              <a:rPr lang="en-US" altLang="en-US" sz="4800" dirty="0">
                <a:solidFill>
                  <a:schemeClr val="tx1"/>
                </a:solidFill>
              </a:rPr>
              <a:t>City Council</a:t>
            </a:r>
            <a:br>
              <a:rPr lang="en-US" altLang="en-US" sz="5400" dirty="0">
                <a:solidFill>
                  <a:schemeClr val="tx1"/>
                </a:solidFill>
              </a:rPr>
            </a:br>
            <a:br>
              <a:rPr lang="en-US" altLang="en-US" sz="5400" dirty="0">
                <a:solidFill>
                  <a:schemeClr val="tx1"/>
                </a:solidFill>
              </a:rPr>
            </a:br>
            <a:endParaRPr lang="en-US" altLang="en-US" sz="4800" dirty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2286000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US" altLang="en-US" sz="4400" dirty="0">
                <a:solidFill>
                  <a:srgbClr val="FFC000"/>
                </a:solidFill>
              </a:rPr>
              <a:t>Conditional Use Permit and CEQA Clearance for </a:t>
            </a:r>
            <a:r>
              <a:rPr lang="en-US" altLang="en-US" sz="4400" i="1" dirty="0">
                <a:solidFill>
                  <a:srgbClr val="FFC000"/>
                </a:solidFill>
              </a:rPr>
              <a:t>Root One </a:t>
            </a:r>
            <a:r>
              <a:rPr lang="en-US" altLang="en-US" sz="4400" dirty="0">
                <a:solidFill>
                  <a:srgbClr val="FFC000"/>
                </a:solidFill>
              </a:rPr>
              <a:t>dispensary at  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4400" dirty="0">
                <a:solidFill>
                  <a:srgbClr val="FFC000"/>
                </a:solidFill>
              </a:rPr>
              <a:t>928 Guadalupe Street  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5400" dirty="0">
                <a:solidFill>
                  <a:srgbClr val="FFC000"/>
                </a:solidFill>
              </a:rPr>
              <a:t> </a:t>
            </a:r>
            <a:r>
              <a:rPr lang="en-US" altLang="en-US" sz="2800" b="1" dirty="0">
                <a:latin typeface="+mj-lt"/>
              </a:rPr>
              <a:t>Presented by</a:t>
            </a:r>
          </a:p>
          <a:p>
            <a:pPr algn="ctr">
              <a:lnSpc>
                <a:spcPct val="80000"/>
              </a:lnSpc>
              <a:buNone/>
            </a:pPr>
            <a:r>
              <a:rPr lang="en-US" altLang="en-US" sz="2800" b="1" dirty="0">
                <a:latin typeface="+mj-lt"/>
              </a:rPr>
              <a:t>Bill Scott, Contract City Planner, Guadalupe City Planning Department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+mj-lt"/>
              </a:rPr>
              <a:t>September 12,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66" y="136526"/>
            <a:ext cx="8229600" cy="91440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Approvals needed to Operate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5867401"/>
          </a:xfrm>
        </p:spPr>
        <p:txBody>
          <a:bodyPr/>
          <a:lstStyle/>
          <a:p>
            <a:pPr marL="0" indent="0">
              <a:buNone/>
            </a:pPr>
            <a:endParaRPr lang="en-US" sz="1000" dirty="0">
              <a:solidFill>
                <a:srgbClr val="FFFF00"/>
              </a:solidFill>
              <a:effectLst/>
              <a:latin typeface="Arial"/>
            </a:endParaRPr>
          </a:p>
          <a:p>
            <a:pPr marL="0" indent="0">
              <a:buNone/>
            </a:pPr>
            <a:r>
              <a:rPr lang="en-US" sz="3600" u="sng" dirty="0">
                <a:solidFill>
                  <a:srgbClr val="FFFF00"/>
                </a:solidFill>
                <a:effectLst/>
                <a:latin typeface="Arial"/>
              </a:rPr>
              <a:t>(GMC 9.22) City Requirements</a:t>
            </a:r>
            <a:r>
              <a:rPr lang="en-US" sz="3600" dirty="0">
                <a:solidFill>
                  <a:srgbClr val="FFFF00"/>
                </a:solidFill>
                <a:effectLst/>
                <a:latin typeface="Arial"/>
              </a:rPr>
              <a:t>: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/>
                <a:latin typeface="Arial"/>
              </a:rPr>
              <a:t>- </a:t>
            </a:r>
            <a:r>
              <a:rPr lang="en-US" sz="3600" dirty="0">
                <a:effectLst/>
                <a:latin typeface="Arial"/>
              </a:rPr>
              <a:t>State Cannabis License; and</a:t>
            </a:r>
          </a:p>
          <a:p>
            <a:pPr marL="0" indent="0">
              <a:buNone/>
            </a:pPr>
            <a:r>
              <a:rPr lang="en-US" sz="3600" dirty="0">
                <a:effectLst/>
                <a:latin typeface="Arial"/>
              </a:rPr>
              <a:t>- City Cannabis Business Permit.</a:t>
            </a:r>
          </a:p>
          <a:p>
            <a:pPr marL="0" indent="0">
              <a:buNone/>
            </a:pPr>
            <a:endParaRPr lang="en-US" sz="900" dirty="0">
              <a:effectLst/>
              <a:latin typeface="Arial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effectLst/>
                <a:latin typeface="Arial"/>
              </a:rPr>
              <a:t>Before a City Cannabis Business Permit is issued, approval requires:</a:t>
            </a:r>
          </a:p>
          <a:p>
            <a:pPr marL="0" indent="0">
              <a:buNone/>
            </a:pPr>
            <a:endParaRPr lang="en-US" sz="1050" dirty="0">
              <a:effectLst/>
              <a:latin typeface="Arial"/>
            </a:endParaRPr>
          </a:p>
          <a:p>
            <a:r>
              <a:rPr lang="en-US" sz="3600" dirty="0">
                <a:effectLst/>
                <a:latin typeface="Arial"/>
              </a:rPr>
              <a:t>A Conditional Use Permit;</a:t>
            </a:r>
          </a:p>
          <a:p>
            <a:r>
              <a:rPr lang="en-US" sz="3600" dirty="0">
                <a:effectLst/>
                <a:latin typeface="Arial"/>
              </a:rPr>
              <a:t>A Community Benefit Agreement;</a:t>
            </a:r>
          </a:p>
          <a:p>
            <a:r>
              <a:rPr lang="en-US" sz="3600" dirty="0">
                <a:effectLst/>
                <a:latin typeface="Arial"/>
              </a:rPr>
              <a:t>A Building Permit.</a:t>
            </a:r>
          </a:p>
          <a:p>
            <a:endParaRPr lang="en-US" dirty="0">
              <a:effectLst/>
              <a:latin typeface="Arial"/>
            </a:endParaRPr>
          </a:p>
          <a:p>
            <a:pPr marL="0" indent="0">
              <a:buNone/>
            </a:pPr>
            <a:endParaRPr lang="en-US" sz="1050" dirty="0">
              <a:effectLst/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59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425"/>
            <a:ext cx="8229600" cy="796375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Conditional Use Permit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817" y="1112520"/>
            <a:ext cx="8229600" cy="551688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effectLst/>
                <a:latin typeface="Arial"/>
              </a:rPr>
              <a:t>CUP 2023-031-CUP Considered:</a:t>
            </a: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  <a:effectLst/>
              <a:latin typeface="Arial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effectLst/>
                <a:latin typeface="Arial"/>
              </a:rPr>
              <a:t>Neighborhood compatibility; </a:t>
            </a:r>
          </a:p>
          <a:p>
            <a:pPr marL="228600" indent="-228600">
              <a:buFont typeface="+mj-lt"/>
              <a:buAutoNum type="arabicParenR"/>
            </a:pPr>
            <a:endParaRPr lang="en-US" sz="1000" dirty="0">
              <a:effectLst/>
              <a:latin typeface="Arial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effectLst/>
                <a:latin typeface="Arial"/>
              </a:rPr>
              <a:t>Established cannabis dispensary operation standards (Consultant);</a:t>
            </a:r>
          </a:p>
          <a:p>
            <a:pPr marL="228600" indent="-228600">
              <a:buFont typeface="+mj-lt"/>
              <a:buAutoNum type="arabicParenR"/>
            </a:pPr>
            <a:endParaRPr lang="en-US" sz="800" dirty="0">
              <a:effectLst/>
              <a:latin typeface="Arial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effectLst/>
                <a:latin typeface="Arial"/>
              </a:rPr>
              <a:t>Municipal Code conformance:</a:t>
            </a:r>
          </a:p>
          <a:p>
            <a:pPr marL="0" indent="0">
              <a:buNone/>
            </a:pPr>
            <a:endParaRPr lang="en-US" sz="1000" dirty="0">
              <a:effectLst/>
              <a:latin typeface="Arial"/>
            </a:endParaRPr>
          </a:p>
          <a:p>
            <a:pPr marL="0" indent="0">
              <a:buNone/>
            </a:pPr>
            <a:r>
              <a:rPr lang="en-US" b="1" dirty="0">
                <a:effectLst/>
                <a:latin typeface="Arial"/>
              </a:rPr>
              <a:t>    -</a:t>
            </a:r>
            <a:r>
              <a:rPr lang="en-US" dirty="0">
                <a:effectLst/>
                <a:latin typeface="Arial"/>
              </a:rPr>
              <a:t> Title 9 – Chapter 9.22 (Cannabis </a:t>
            </a:r>
          </a:p>
          <a:p>
            <a:pPr marL="0" indent="0">
              <a:buNone/>
            </a:pPr>
            <a:r>
              <a:rPr lang="en-US" dirty="0">
                <a:effectLst/>
                <a:latin typeface="Arial"/>
              </a:rPr>
              <a:t>      Ordinance); and</a:t>
            </a:r>
          </a:p>
          <a:p>
            <a:pPr marL="0" indent="0">
              <a:buNone/>
            </a:pPr>
            <a:endParaRPr lang="en-US" sz="900" dirty="0">
              <a:effectLst/>
              <a:latin typeface="Arial"/>
            </a:endParaRPr>
          </a:p>
          <a:p>
            <a:pPr marL="0" indent="0">
              <a:buNone/>
            </a:pPr>
            <a:r>
              <a:rPr lang="en-US" dirty="0">
                <a:effectLst/>
                <a:latin typeface="Arial"/>
              </a:rPr>
              <a:t>    </a:t>
            </a:r>
            <a:r>
              <a:rPr lang="en-US" b="1" dirty="0">
                <a:effectLst/>
                <a:latin typeface="Arial"/>
              </a:rPr>
              <a:t>-</a:t>
            </a:r>
            <a:r>
              <a:rPr lang="en-US" dirty="0">
                <a:effectLst/>
                <a:latin typeface="Arial"/>
              </a:rPr>
              <a:t> Title 18 – (Zoning).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effectLst/>
              <a:latin typeface="Arial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effectLst/>
              <a:latin typeface="Arial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effectLst/>
              <a:latin typeface="Arial"/>
            </a:endParaRPr>
          </a:p>
          <a:p>
            <a:pPr marL="0" indent="0">
              <a:buNone/>
            </a:pPr>
            <a:endParaRPr lang="en-US" sz="1000" dirty="0">
              <a:effectLst/>
              <a:latin typeface="Arial"/>
            </a:endParaRPr>
          </a:p>
          <a:p>
            <a:endParaRPr lang="en-US" dirty="0">
              <a:effectLst/>
              <a:latin typeface="Arial"/>
            </a:endParaRPr>
          </a:p>
          <a:p>
            <a:endParaRPr lang="en-US" sz="1000" dirty="0">
              <a:effectLst/>
              <a:latin typeface="Arial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2183" y="6629400"/>
            <a:ext cx="45719" cy="45719"/>
          </a:xfrm>
        </p:spPr>
        <p:txBody>
          <a:bodyPr/>
          <a:lstStyle/>
          <a:p>
            <a:fld id="{47597AC2-CE6E-4AC9-B5B9-210CB6BDB280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81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66" y="166255"/>
            <a:ext cx="8229600" cy="900545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Neighborhood Compatibility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effectLst/>
                <a:latin typeface="Arial"/>
              </a:rPr>
              <a:t>Among </a:t>
            </a:r>
            <a:r>
              <a:rPr lang="en-US" i="1" dirty="0">
                <a:solidFill>
                  <a:srgbClr val="FFFF00"/>
                </a:solidFill>
                <a:effectLst/>
                <a:latin typeface="Arial"/>
              </a:rPr>
              <a:t>Some</a:t>
            </a:r>
            <a:r>
              <a:rPr lang="en-US" dirty="0">
                <a:solidFill>
                  <a:srgbClr val="FFFF00"/>
                </a:solidFill>
                <a:effectLst/>
                <a:latin typeface="Arial"/>
              </a:rPr>
              <a:t> Conditions of Approval are:  </a:t>
            </a:r>
          </a:p>
          <a:p>
            <a:pPr marL="0" indent="0">
              <a:buNone/>
            </a:pPr>
            <a:endParaRPr lang="en-US" sz="800" dirty="0">
              <a:effectLst/>
              <a:latin typeface="Arial"/>
            </a:endParaRPr>
          </a:p>
          <a:p>
            <a:r>
              <a:rPr lang="en-US" dirty="0">
                <a:effectLst/>
                <a:latin typeface="Arial"/>
              </a:rPr>
              <a:t>Orderly Customer Flow. One entrance – one exit - Customer identification and monitoring plan.</a:t>
            </a:r>
          </a:p>
          <a:p>
            <a:r>
              <a:rPr lang="en-US" dirty="0">
                <a:effectLst/>
                <a:latin typeface="Arial"/>
              </a:rPr>
              <a:t>No Noise. Limited outdoor activity. Loitering and on premises use prohibited.</a:t>
            </a:r>
          </a:p>
          <a:p>
            <a:r>
              <a:rPr lang="en-US" dirty="0">
                <a:effectLst/>
                <a:latin typeface="Arial"/>
              </a:rPr>
              <a:t>Security Personnel on duty during all hours of operation.</a:t>
            </a:r>
          </a:p>
          <a:p>
            <a:r>
              <a:rPr lang="en-US" dirty="0">
                <a:effectLst/>
                <a:latin typeface="Arial"/>
              </a:rPr>
              <a:t>Shielded outdoor security lighting.</a:t>
            </a:r>
          </a:p>
          <a:p>
            <a:r>
              <a:rPr lang="en-US" dirty="0">
                <a:effectLst/>
                <a:latin typeface="Arial"/>
              </a:rPr>
              <a:t>Parking.</a:t>
            </a:r>
          </a:p>
          <a:p>
            <a:endParaRPr lang="en-US" dirty="0">
              <a:effectLst/>
              <a:latin typeface="Arial"/>
            </a:endParaRPr>
          </a:p>
          <a:p>
            <a:endParaRPr lang="en-US" dirty="0">
              <a:effectLst/>
              <a:latin typeface="Arial"/>
            </a:endParaRPr>
          </a:p>
          <a:p>
            <a:endParaRPr lang="en-US" dirty="0">
              <a:effectLst/>
              <a:latin typeface="Arial"/>
            </a:endParaRPr>
          </a:p>
          <a:p>
            <a:endParaRPr lang="en-US" dirty="0">
              <a:effectLst/>
              <a:latin typeface="Arial"/>
            </a:endParaRPr>
          </a:p>
          <a:p>
            <a:pPr marL="0" indent="0">
              <a:buNone/>
            </a:pPr>
            <a:endParaRPr lang="en-US" dirty="0">
              <a:effectLst/>
              <a:latin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511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66" y="136525"/>
            <a:ext cx="8229600" cy="1082675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Consultant’s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143000"/>
            <a:ext cx="8763000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effectLst/>
                <a:latin typeface="Arial"/>
              </a:rPr>
              <a:t>Consultant Conditions require a Security Plan  including:</a:t>
            </a:r>
          </a:p>
          <a:p>
            <a:r>
              <a:rPr lang="en-US" dirty="0">
                <a:effectLst/>
                <a:latin typeface="Arial"/>
              </a:rPr>
              <a:t>Camera Plan.</a:t>
            </a:r>
          </a:p>
          <a:p>
            <a:pPr marL="0" indent="0">
              <a:buNone/>
            </a:pPr>
            <a:endParaRPr lang="en-US" sz="900" dirty="0">
              <a:effectLst/>
              <a:latin typeface="Arial"/>
            </a:endParaRPr>
          </a:p>
          <a:p>
            <a:r>
              <a:rPr lang="en-US" dirty="0">
                <a:effectLst/>
                <a:latin typeface="Arial"/>
              </a:rPr>
              <a:t>Alarm Plan.</a:t>
            </a:r>
          </a:p>
          <a:p>
            <a:pPr marL="0" indent="0">
              <a:buNone/>
            </a:pPr>
            <a:endParaRPr lang="en-US" sz="1050" dirty="0">
              <a:effectLst/>
              <a:latin typeface="Arial"/>
            </a:endParaRPr>
          </a:p>
          <a:p>
            <a:r>
              <a:rPr lang="en-US" dirty="0">
                <a:effectLst/>
                <a:latin typeface="Arial"/>
              </a:rPr>
              <a:t>Product Delivery and Path of Travel specifications.</a:t>
            </a:r>
          </a:p>
          <a:p>
            <a:pPr marL="0" indent="0">
              <a:buNone/>
            </a:pPr>
            <a:endParaRPr lang="en-US" sz="1050" dirty="0">
              <a:effectLst/>
              <a:latin typeface="Arial"/>
            </a:endParaRPr>
          </a:p>
          <a:p>
            <a:r>
              <a:rPr lang="en-US" dirty="0">
                <a:effectLst/>
                <a:latin typeface="Arial"/>
              </a:rPr>
              <a:t>Product Storage standards.</a:t>
            </a:r>
          </a:p>
          <a:p>
            <a:pPr marL="0" indent="0">
              <a:buNone/>
            </a:pPr>
            <a:endParaRPr lang="en-US" sz="1050" dirty="0">
              <a:effectLst/>
              <a:latin typeface="Arial"/>
            </a:endParaRPr>
          </a:p>
          <a:p>
            <a:r>
              <a:rPr lang="en-US" dirty="0">
                <a:effectLst/>
                <a:latin typeface="Arial"/>
              </a:rPr>
              <a:t>Door and Window Security Plan.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410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66" y="304800"/>
            <a:ext cx="8229600" cy="669925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Municipal Code Compliance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974725"/>
            <a:ext cx="8502266" cy="5563884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  <a:effectLst/>
                <a:latin typeface="Arial"/>
              </a:rPr>
              <a:t>Some </a:t>
            </a:r>
            <a:r>
              <a:rPr lang="en-US" dirty="0">
                <a:solidFill>
                  <a:srgbClr val="FFFF00"/>
                </a:solidFill>
                <a:effectLst/>
                <a:latin typeface="Arial"/>
              </a:rPr>
              <a:t>of the requirements under Municipal Code Chapter 9.22 (Cannabis Ordinance):</a:t>
            </a:r>
          </a:p>
          <a:p>
            <a:r>
              <a:rPr lang="en-US" dirty="0">
                <a:effectLst/>
                <a:latin typeface="Arial"/>
              </a:rPr>
              <a:t>A Sensitive Land Use Evaluation.</a:t>
            </a:r>
          </a:p>
          <a:p>
            <a:r>
              <a:rPr lang="en-US" dirty="0">
                <a:effectLst/>
                <a:latin typeface="Arial"/>
              </a:rPr>
              <a:t>Coordination and Reporting to the City.</a:t>
            </a:r>
          </a:p>
          <a:p>
            <a:r>
              <a:rPr lang="en-US" dirty="0">
                <a:effectLst/>
                <a:latin typeface="Arial"/>
              </a:rPr>
              <a:t>Security Personnel selection criteria.</a:t>
            </a:r>
          </a:p>
          <a:p>
            <a:r>
              <a:rPr lang="en-US" dirty="0">
                <a:effectLst/>
                <a:latin typeface="Arial"/>
              </a:rPr>
              <a:t>Odor control standards.</a:t>
            </a:r>
          </a:p>
          <a:p>
            <a:r>
              <a:rPr lang="en-US" dirty="0">
                <a:effectLst/>
                <a:latin typeface="Arial"/>
              </a:rPr>
              <a:t>Waste Disposal standards.</a:t>
            </a:r>
          </a:p>
          <a:p>
            <a:r>
              <a:rPr lang="en-US" dirty="0">
                <a:effectLst/>
                <a:latin typeface="Arial"/>
              </a:rPr>
              <a:t>A Community Benefit Agreement;</a:t>
            </a:r>
          </a:p>
          <a:p>
            <a:r>
              <a:rPr lang="en-US" dirty="0">
                <a:effectLst/>
                <a:latin typeface="Arial"/>
              </a:rPr>
              <a:t>A Community Contact Person.</a:t>
            </a:r>
          </a:p>
          <a:p>
            <a:endParaRPr lang="en-US" sz="1000" dirty="0">
              <a:effectLst/>
              <a:latin typeface="Arial"/>
            </a:endParaRPr>
          </a:p>
          <a:p>
            <a:pPr marL="0" indent="0">
              <a:buNone/>
            </a:pPr>
            <a:endParaRPr lang="en-US" dirty="0">
              <a:effectLst/>
              <a:latin typeface="Arial"/>
            </a:endParaRPr>
          </a:p>
          <a:p>
            <a:pPr marL="0" indent="0">
              <a:buNone/>
            </a:pPr>
            <a:endParaRPr lang="en-US" dirty="0">
              <a:effectLst/>
              <a:latin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49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66" y="234434"/>
            <a:ext cx="8229600" cy="679966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Zoning Ordinance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655721"/>
            <a:ext cx="8763000" cy="6019800"/>
          </a:xfrm>
        </p:spPr>
        <p:txBody>
          <a:bodyPr/>
          <a:lstStyle/>
          <a:p>
            <a:pPr marL="0" indent="0">
              <a:buNone/>
            </a:pPr>
            <a:endParaRPr lang="en-US" sz="1000" dirty="0">
              <a:solidFill>
                <a:srgbClr val="FFFF00"/>
              </a:solidFill>
              <a:effectLst/>
              <a:latin typeface="Arial"/>
            </a:endParaRPr>
          </a:p>
          <a:p>
            <a:pPr marL="0" indent="0">
              <a:buNone/>
            </a:pPr>
            <a:endParaRPr lang="en-US" sz="800" dirty="0">
              <a:solidFill>
                <a:srgbClr val="FFFF00"/>
              </a:solidFill>
              <a:effectLst/>
              <a:latin typeface="Arial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/>
                <a:latin typeface="Arial"/>
              </a:rPr>
              <a:t>Among </a:t>
            </a:r>
            <a:r>
              <a:rPr lang="en-US" sz="3600" i="1" dirty="0">
                <a:solidFill>
                  <a:srgbClr val="FFFF00"/>
                </a:solidFill>
                <a:effectLst/>
                <a:latin typeface="Arial"/>
              </a:rPr>
              <a:t>some</a:t>
            </a:r>
            <a:r>
              <a:rPr lang="en-US" sz="3600" dirty="0">
                <a:solidFill>
                  <a:srgbClr val="FFFF00"/>
                </a:solidFill>
                <a:effectLst/>
                <a:latin typeface="Arial"/>
              </a:rPr>
              <a:t> of the Zoning Code Standards:</a:t>
            </a:r>
          </a:p>
          <a:p>
            <a:pPr marL="0" indent="0">
              <a:buNone/>
            </a:pPr>
            <a:endParaRPr lang="en-US" sz="800" dirty="0">
              <a:solidFill>
                <a:srgbClr val="FFFF00"/>
              </a:solidFill>
              <a:effectLst/>
              <a:latin typeface="Arial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/>
                <a:latin typeface="Arial"/>
              </a:rPr>
              <a:t>Parking: </a:t>
            </a:r>
            <a:r>
              <a:rPr lang="en-US" sz="3600" dirty="0">
                <a:effectLst/>
                <a:latin typeface="Arial"/>
              </a:rPr>
              <a:t>Twelve off-street parking spaces;</a:t>
            </a:r>
          </a:p>
          <a:p>
            <a:pPr marL="0" indent="0">
              <a:buNone/>
            </a:pPr>
            <a:endParaRPr lang="en-US" sz="1050" dirty="0">
              <a:effectLst/>
              <a:latin typeface="Arial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/>
                <a:latin typeface="Arial"/>
              </a:rPr>
              <a:t>Storage: </a:t>
            </a:r>
            <a:r>
              <a:rPr lang="en-US" sz="3600" dirty="0">
                <a:effectLst/>
                <a:latin typeface="Arial"/>
              </a:rPr>
              <a:t>Company Vehicle Storage off-street;</a:t>
            </a:r>
          </a:p>
          <a:p>
            <a:pPr marL="0" indent="0">
              <a:buNone/>
            </a:pPr>
            <a:endParaRPr lang="en-US" sz="1050" dirty="0">
              <a:effectLst/>
              <a:latin typeface="Arial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/>
                <a:latin typeface="Arial"/>
              </a:rPr>
              <a:t>Design Review: </a:t>
            </a:r>
            <a:r>
              <a:rPr lang="en-US" sz="3600" dirty="0">
                <a:effectLst/>
                <a:latin typeface="Arial"/>
              </a:rPr>
              <a:t>Site and Building improvements compatible with surroundings.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343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154E5-D070-BE04-26C5-AED9DC1C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468"/>
            <a:ext cx="8229600" cy="1139825"/>
          </a:xfrm>
        </p:spPr>
        <p:txBody>
          <a:bodyPr/>
          <a:lstStyle/>
          <a:p>
            <a:r>
              <a:rPr lang="en-US" dirty="0"/>
              <a:t>Adjacent Buildings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1D85F8-2EB1-A86D-E361-477FB350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5" name="Picture 4" descr="A row of colorful buildings&#10;&#10;Description automatically generated">
            <a:extLst>
              <a:ext uri="{FF2B5EF4-FFF2-40B4-BE49-F238E27FC236}">
                <a16:creationId xmlns:a16="http://schemas.microsoft.com/office/drawing/2014/main" id="{BD7CFE8A-9D73-ACE1-1D7D-836FC39506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"/>
          <a:stretch/>
        </p:blipFill>
        <p:spPr>
          <a:xfrm>
            <a:off x="81395" y="1374264"/>
            <a:ext cx="8981209" cy="489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42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8CD6-ABD3-4D81-B493-0A7B2EB08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General Plan Conformance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E57AB-1FA3-4F41-8F8F-9AE1DE78B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791200"/>
          </a:xfrm>
        </p:spPr>
        <p:txBody>
          <a:bodyPr/>
          <a:lstStyle/>
          <a:p>
            <a:endParaRPr lang="en-US" sz="1000" dirty="0"/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Economic Development Policy DE-5:</a:t>
            </a:r>
          </a:p>
          <a:p>
            <a:pPr marL="0" indent="0">
              <a:buNone/>
            </a:pPr>
            <a:r>
              <a:rPr lang="en-US" sz="3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City will encourage new types of industrial and commercial uses to </a:t>
            </a:r>
            <a:r>
              <a:rPr lang="en-US" sz="36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</a:t>
            </a:r>
            <a:r>
              <a:rPr lang="en-US" sz="3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diversify the City’s economic base.</a:t>
            </a:r>
            <a:endParaRPr lang="en-US" sz="3600" dirty="0"/>
          </a:p>
          <a:p>
            <a:endParaRPr lang="en-US" sz="1050" dirty="0"/>
          </a:p>
          <a:p>
            <a:pPr marL="0" indent="0">
              <a:buNone/>
            </a:pPr>
            <a:r>
              <a:rPr lang="en-US" sz="3600" dirty="0"/>
              <a:t>The project would expand the variety of retail goods and services offered in the City and potentially draw new retail consumers to downtown Guadalupe.</a:t>
            </a:r>
          </a:p>
        </p:txBody>
      </p:sp>
    </p:spTree>
    <p:extLst>
      <p:ext uri="{BB962C8B-B14F-4D97-AF65-F5344CB8AC3E}">
        <p14:creationId xmlns:p14="http://schemas.microsoft.com/office/powerpoint/2010/main" val="2327260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66" y="180299"/>
            <a:ext cx="8229600" cy="669925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1"/>
            <a:ext cx="8763000" cy="5791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effectLst/>
                <a:latin typeface="Arial"/>
              </a:rPr>
              <a:t>In Summary:  </a:t>
            </a:r>
          </a:p>
          <a:p>
            <a:pPr marL="0" indent="0">
              <a:buNone/>
            </a:pPr>
            <a:endParaRPr lang="en-US" sz="800" dirty="0">
              <a:effectLst/>
              <a:latin typeface="Arial"/>
            </a:endParaRPr>
          </a:p>
          <a:p>
            <a:r>
              <a:rPr lang="en-US" sz="2800" dirty="0">
                <a:effectLst/>
                <a:latin typeface="Arial"/>
              </a:rPr>
              <a:t>The facility will meet the standards of Municipal Code Chapter 9.22 and the Zoning Ordinance.</a:t>
            </a:r>
          </a:p>
          <a:p>
            <a:pPr marL="0" indent="0">
              <a:buNone/>
            </a:pPr>
            <a:endParaRPr lang="en-US" sz="900" dirty="0">
              <a:effectLst/>
              <a:latin typeface="Arial"/>
            </a:endParaRPr>
          </a:p>
          <a:p>
            <a:r>
              <a:rPr lang="en-US" sz="2800" dirty="0">
                <a:effectLst/>
                <a:latin typeface="Arial"/>
              </a:rPr>
              <a:t>The facility incorporates industry standards as prescribed by the expert  cannabis consultants.</a:t>
            </a:r>
          </a:p>
          <a:p>
            <a:pPr marL="0" indent="0">
              <a:buNone/>
            </a:pPr>
            <a:endParaRPr lang="en-US" sz="1100" dirty="0">
              <a:effectLst/>
              <a:latin typeface="Arial"/>
            </a:endParaRPr>
          </a:p>
          <a:p>
            <a:r>
              <a:rPr lang="en-US" sz="2800" dirty="0">
                <a:effectLst/>
                <a:latin typeface="Arial"/>
              </a:rPr>
              <a:t>The Root One dispensary is conditioned to be harmonious with the neighborhood.</a:t>
            </a:r>
          </a:p>
          <a:p>
            <a:pPr marL="0" indent="0">
              <a:buNone/>
            </a:pPr>
            <a:endParaRPr lang="en-US" sz="1000" dirty="0">
              <a:effectLst/>
              <a:latin typeface="Arial"/>
            </a:endParaRPr>
          </a:p>
          <a:p>
            <a:r>
              <a:rPr lang="en-US" sz="2800" dirty="0">
                <a:effectLst/>
                <a:latin typeface="Arial"/>
              </a:rPr>
              <a:t>The facility will conform to state law.</a:t>
            </a:r>
          </a:p>
          <a:p>
            <a:pPr marL="0" indent="0">
              <a:buNone/>
            </a:pPr>
            <a:endParaRPr lang="en-US" sz="1050" dirty="0">
              <a:effectLst/>
              <a:latin typeface="Arial"/>
            </a:endParaRPr>
          </a:p>
          <a:p>
            <a:r>
              <a:rPr lang="en-US" sz="2800" dirty="0">
                <a:effectLst/>
                <a:latin typeface="Arial"/>
              </a:rPr>
              <a:t>The retail dispensary will support </a:t>
            </a:r>
            <a:r>
              <a:rPr lang="en-US" sz="2800" dirty="0" err="1">
                <a:effectLst/>
                <a:latin typeface="Arial"/>
              </a:rPr>
              <a:t>Econocmic</a:t>
            </a:r>
            <a:r>
              <a:rPr lang="en-US" sz="2800" dirty="0">
                <a:effectLst/>
                <a:latin typeface="Arial"/>
              </a:rPr>
              <a:t> Development objectives of the City’s General Plan.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32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8CD6-ABD3-4D81-B493-0A7B2EB08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CEQA Review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E57AB-1FA3-4F41-8F8F-9AE1DE78B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Class 1 (Existing Facilities) Exemption: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/>
              <a:t>Reuse of an existing building where no expansion takes place.</a:t>
            </a:r>
          </a:p>
          <a:p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000" dirty="0"/>
          </a:p>
          <a:p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US" sz="3600" dirty="0"/>
          </a:p>
          <a:p>
            <a:endParaRPr lang="en-US" sz="105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7168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17" y="228600"/>
            <a:ext cx="8234983" cy="670562"/>
          </a:xfrm>
        </p:spPr>
        <p:txBody>
          <a:bodyPr/>
          <a:lstStyle/>
          <a:p>
            <a:r>
              <a:rPr lang="en-US" dirty="0"/>
              <a:t>Project Description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817" y="807718"/>
            <a:ext cx="8229600" cy="5821681"/>
          </a:xfrm>
        </p:spPr>
        <p:txBody>
          <a:bodyPr/>
          <a:lstStyle/>
          <a:p>
            <a:pPr marL="0" indent="0">
              <a:buNone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indent="0">
              <a:buNone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Conditional Use Permit (2023-031-CUP) to allow: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indent="0">
              <a:buNone/>
            </a:pPr>
            <a:endParaRPr lang="en-US" sz="800" dirty="0">
              <a:solidFill>
                <a:srgbClr val="FFFF00"/>
              </a:solidFill>
              <a:effectLst/>
              <a:latin typeface="Arial"/>
            </a:endParaRPr>
          </a:p>
          <a:p>
            <a:r>
              <a:rPr lang="en-US" i="1" dirty="0">
                <a:solidFill>
                  <a:srgbClr val="FFFF00"/>
                </a:solidFill>
                <a:effectLst/>
                <a:latin typeface="Arial"/>
              </a:rPr>
              <a:t>Root One:</a:t>
            </a:r>
            <a:r>
              <a:rPr lang="en-US" i="1" dirty="0">
                <a:effectLst/>
                <a:latin typeface="Arial"/>
              </a:rPr>
              <a:t> </a:t>
            </a:r>
            <a:r>
              <a:rPr lang="en-US" dirty="0">
                <a:effectLst/>
                <a:latin typeface="Arial"/>
              </a:rPr>
              <a:t>A 2,200 square-foot retail cannabis dispensary.</a:t>
            </a:r>
          </a:p>
          <a:p>
            <a:endParaRPr lang="en-US" sz="800" dirty="0">
              <a:effectLst/>
              <a:latin typeface="Arial"/>
            </a:endParaRPr>
          </a:p>
          <a:p>
            <a:endParaRPr lang="en-US" sz="800" dirty="0">
              <a:effectLst/>
              <a:latin typeface="Arial"/>
            </a:endParaRPr>
          </a:p>
          <a:p>
            <a:r>
              <a:rPr lang="en-US" i="1" dirty="0">
                <a:solidFill>
                  <a:srgbClr val="FFFF00"/>
                </a:solidFill>
                <a:effectLst/>
                <a:latin typeface="Arial"/>
              </a:rPr>
              <a:t>Product Offered</a:t>
            </a:r>
            <a:r>
              <a:rPr lang="en-US" i="1" dirty="0">
                <a:effectLst/>
                <a:latin typeface="Arial"/>
              </a:rPr>
              <a:t>: </a:t>
            </a:r>
            <a:r>
              <a:rPr lang="en-US" dirty="0">
                <a:effectLst/>
                <a:latin typeface="Arial"/>
              </a:rPr>
              <a:t>Retail Sales and Delivery of recreational and medical cannabis products.</a:t>
            </a:r>
          </a:p>
          <a:p>
            <a:endParaRPr lang="en-US" sz="800" dirty="0">
              <a:effectLst/>
              <a:latin typeface="Arial"/>
            </a:endParaRPr>
          </a:p>
          <a:p>
            <a:r>
              <a:rPr lang="en-US" i="1" dirty="0">
                <a:solidFill>
                  <a:srgbClr val="FFFF00"/>
                </a:solidFill>
                <a:effectLst/>
                <a:latin typeface="Arial"/>
              </a:rPr>
              <a:t>Location:</a:t>
            </a:r>
            <a:r>
              <a:rPr lang="en-US" dirty="0">
                <a:solidFill>
                  <a:srgbClr val="FFFF00"/>
                </a:solidFill>
                <a:effectLst/>
                <a:latin typeface="Arial"/>
              </a:rPr>
              <a:t> </a:t>
            </a:r>
            <a:r>
              <a:rPr lang="en-US" dirty="0">
                <a:effectLst/>
                <a:latin typeface="Arial"/>
              </a:rPr>
              <a:t>928</a:t>
            </a:r>
            <a:r>
              <a:rPr lang="en-US" dirty="0">
                <a:solidFill>
                  <a:srgbClr val="FFFF00"/>
                </a:solidFill>
                <a:effectLst/>
                <a:latin typeface="Arial"/>
              </a:rPr>
              <a:t> </a:t>
            </a:r>
            <a:r>
              <a:rPr lang="en-US" dirty="0">
                <a:effectLst/>
                <a:latin typeface="Arial"/>
              </a:rPr>
              <a:t>Guadalupe Street</a:t>
            </a:r>
            <a:r>
              <a:rPr lang="en-US" dirty="0">
                <a:solidFill>
                  <a:srgbClr val="FFFF00"/>
                </a:solidFill>
                <a:effectLst/>
                <a:latin typeface="Arial"/>
              </a:rPr>
              <a:t> </a:t>
            </a:r>
            <a:r>
              <a:rPr lang="en-US" dirty="0">
                <a:effectLst/>
                <a:latin typeface="Arial"/>
              </a:rPr>
              <a:t>Downtown Mixed-Use zone. </a:t>
            </a:r>
          </a:p>
          <a:p>
            <a:endParaRPr lang="en-US" dirty="0">
              <a:effectLst/>
              <a:latin typeface="Arial"/>
            </a:endParaRPr>
          </a:p>
          <a:p>
            <a:endParaRPr lang="en-US" dirty="0">
              <a:effectLst/>
              <a:latin typeface="Arial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2183" y="6629400"/>
            <a:ext cx="45719" cy="45719"/>
          </a:xfrm>
        </p:spPr>
        <p:txBody>
          <a:bodyPr/>
          <a:lstStyle/>
          <a:p>
            <a:fld id="{47597AC2-CE6E-4AC9-B5B9-210CB6BDB280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60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8CD6-ABD3-4D81-B493-0A7B2EB08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799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E57AB-1FA3-4F41-8F8F-9AE1DE78B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pPr marL="0" indent="0">
              <a:buNone/>
            </a:pPr>
            <a:endParaRPr lang="en-US" sz="1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Adopt Resolution No. 2023-74 approving:</a:t>
            </a:r>
          </a:p>
          <a:p>
            <a:pPr marL="0" indent="0">
              <a:buNone/>
            </a:pPr>
            <a:endParaRPr lang="en-US" sz="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/>
              <a:t>Conditional Use Permit 2023-031-CUP; and the CEQA Exemption for the SLOCAL Root One commercial cannabis dispensary at 928 Guadalupe Street.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0319C-FB22-4D81-AB0A-DB1B8CEE8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1096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B877B-C6CC-45A8-A689-A8515CAC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086754-1C8A-4709-B2C0-C02718D5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78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7D5E7-61B9-D67B-FEC3-049E4FF0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928 Guadalupe Street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E86D3D-808D-56CD-84DE-5F054205D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5" name="Picture 4" descr="Aerial view of a building with a yellow border&#10;&#10;Description automatically generated">
            <a:extLst>
              <a:ext uri="{FF2B5EF4-FFF2-40B4-BE49-F238E27FC236}">
                <a16:creationId xmlns:a16="http://schemas.microsoft.com/office/drawing/2014/main" id="{13071AD3-AF04-B7C8-0D64-0FA45E2DDB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660" r="656" b="454"/>
          <a:stretch/>
        </p:blipFill>
        <p:spPr>
          <a:xfrm>
            <a:off x="1063336" y="1464540"/>
            <a:ext cx="7017328" cy="501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66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154E5-D070-BE04-26C5-AED9DC1C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182" y="228600"/>
            <a:ext cx="7600950" cy="958195"/>
          </a:xfrm>
        </p:spPr>
        <p:txBody>
          <a:bodyPr anchor="ctr">
            <a:normAutofit/>
          </a:bodyPr>
          <a:lstStyle/>
          <a:p>
            <a:r>
              <a:rPr lang="en-US" sz="4500" dirty="0"/>
              <a:t>928 Guadalupe Street</a:t>
            </a:r>
          </a:p>
        </p:txBody>
      </p:sp>
      <p:pic>
        <p:nvPicPr>
          <p:cNvPr id="5" name="Picture 4" descr="A red and beige building with a tree in front of it&#10;&#10;Description automatically generated">
            <a:extLst>
              <a:ext uri="{FF2B5EF4-FFF2-40B4-BE49-F238E27FC236}">
                <a16:creationId xmlns:a16="http://schemas.microsoft.com/office/drawing/2014/main" id="{315DFAEA-CA6D-8833-99D6-81F165798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6475" r="2126" b="441"/>
          <a:stretch/>
        </p:blipFill>
        <p:spPr>
          <a:xfrm>
            <a:off x="228600" y="1249663"/>
            <a:ext cx="8464568" cy="52892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1D85F8-2EB1-A86D-E361-477FB350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201B7D4-87CE-4AE4-B485-205C042984D6}" type="slidenum">
              <a:rPr lang="en-US" altLang="en-US" smtClean="0"/>
              <a:pPr>
                <a:spcAft>
                  <a:spcPts val="600"/>
                </a:spcAft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2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7661D-FED1-36EF-9279-6B932D29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SIDE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3AD729-72B0-700E-78D7-7708283E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5" name="Picture 4" descr="A parking lot with cars parked in front of a red wall&#10;&#10;Description automatically generated">
            <a:extLst>
              <a:ext uri="{FF2B5EF4-FFF2-40B4-BE49-F238E27FC236}">
                <a16:creationId xmlns:a16="http://schemas.microsoft.com/office/drawing/2014/main" id="{AB18AFF3-BABC-64C6-692C-65B955338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4032" r="833" b="2523"/>
          <a:stretch/>
        </p:blipFill>
        <p:spPr>
          <a:xfrm>
            <a:off x="152400" y="1295400"/>
            <a:ext cx="8915400" cy="49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25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839D0-F189-F65F-9436-C68259D85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3"/>
            <a:ext cx="8077200" cy="941387"/>
          </a:xfrm>
        </p:spPr>
        <p:txBody>
          <a:bodyPr/>
          <a:lstStyle/>
          <a:p>
            <a:r>
              <a:rPr lang="en-US" dirty="0"/>
              <a:t>EAST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A6EBD4-CF4E-2D1D-00CA-0C38426B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5" name="Picture 4" descr="A white house with a tree in front&#10;&#10;Description automatically generated">
            <a:extLst>
              <a:ext uri="{FF2B5EF4-FFF2-40B4-BE49-F238E27FC236}">
                <a16:creationId xmlns:a16="http://schemas.microsoft.com/office/drawing/2014/main" id="{0B04D585-FF5C-07AE-76C8-70C3BD6889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9082" r="1666" b="5362"/>
          <a:stretch/>
        </p:blipFill>
        <p:spPr>
          <a:xfrm>
            <a:off x="723900" y="1322387"/>
            <a:ext cx="7848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24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86171-2F59-B533-AA91-D190FFE89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/>
          <a:lstStyle/>
          <a:p>
            <a:r>
              <a:rPr lang="en-US" dirty="0"/>
              <a:t>SITE/FLOOR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0E45A-4A9B-D8F4-BCDB-D38320B5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5" name="Picture 4" descr="A floor plan of a parking lot&#10;&#10;Description automatically generated">
            <a:extLst>
              <a:ext uri="{FF2B5EF4-FFF2-40B4-BE49-F238E27FC236}">
                <a16:creationId xmlns:a16="http://schemas.microsoft.com/office/drawing/2014/main" id="{8555FE2B-8CDC-12F9-BC43-3B8F93A9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7" t="-98" r="5000"/>
          <a:stretch/>
        </p:blipFill>
        <p:spPr>
          <a:xfrm>
            <a:off x="-76200" y="2133600"/>
            <a:ext cx="9148216" cy="346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13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88D9E-8196-7318-992A-543BCB0A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Plan/Floor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B34CF8-9351-0847-859E-DA46ACC43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9FE9F-97EE-3039-0D8C-D94C79E4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086" y="3425189"/>
            <a:ext cx="83827" cy="7621"/>
          </a:xfrm>
          <a:prstGeom prst="rect">
            <a:avLst/>
          </a:prstGeom>
        </p:spPr>
      </p:pic>
      <p:pic>
        <p:nvPicPr>
          <p:cNvPr id="9" name="Picture 8" descr="A drawing of a building&#10;&#10;Description automatically generated">
            <a:extLst>
              <a:ext uri="{FF2B5EF4-FFF2-40B4-BE49-F238E27FC236}">
                <a16:creationId xmlns:a16="http://schemas.microsoft.com/office/drawing/2014/main" id="{98ECDCAC-9D53-BF75-3D0F-11E286263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7435" r="5189" b="5559"/>
          <a:stretch/>
        </p:blipFill>
        <p:spPr>
          <a:xfrm>
            <a:off x="436418" y="1766455"/>
            <a:ext cx="8271164" cy="417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26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66" y="304801"/>
            <a:ext cx="8229600" cy="822324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Regulatory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399"/>
            <a:ext cx="86106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/>
                <a:latin typeface="Arial"/>
              </a:rPr>
              <a:t>State License</a:t>
            </a:r>
            <a:r>
              <a:rPr lang="en-US" dirty="0">
                <a:solidFill>
                  <a:srgbClr val="FFFF00"/>
                </a:solidFill>
                <a:effectLst/>
                <a:latin typeface="Arial"/>
              </a:rPr>
              <a:t>: </a:t>
            </a:r>
          </a:p>
          <a:p>
            <a:pPr marL="0" indent="0">
              <a:buNone/>
            </a:pPr>
            <a:endParaRPr lang="en-US" sz="1000" dirty="0">
              <a:effectLst/>
              <a:latin typeface="Arial"/>
            </a:endParaRPr>
          </a:p>
          <a:p>
            <a:r>
              <a:rPr lang="en-US" i="1" dirty="0">
                <a:effectLst/>
                <a:latin typeface="Arial"/>
              </a:rPr>
              <a:t>State Business and Professions Code: </a:t>
            </a:r>
            <a:r>
              <a:rPr lang="en-US" dirty="0">
                <a:effectLst/>
                <a:latin typeface="Arial"/>
              </a:rPr>
              <a:t>Type- 10 State license for retail cannabis sales and delivery.</a:t>
            </a:r>
          </a:p>
          <a:p>
            <a:pPr marL="0" indent="0">
              <a:buNone/>
            </a:pPr>
            <a:endParaRPr lang="en-US" sz="1400" dirty="0">
              <a:effectLst/>
              <a:latin typeface="Arial"/>
            </a:endParaRPr>
          </a:p>
          <a:p>
            <a:r>
              <a:rPr lang="en-US" dirty="0">
                <a:effectLst/>
                <a:latin typeface="Arial"/>
              </a:rPr>
              <a:t>State (Department of Cannabis Control) </a:t>
            </a:r>
            <a:r>
              <a:rPr lang="en-US" i="1" dirty="0">
                <a:effectLst/>
                <a:latin typeface="Arial"/>
              </a:rPr>
              <a:t>will not </a:t>
            </a:r>
            <a:r>
              <a:rPr lang="en-US" dirty="0">
                <a:effectLst/>
                <a:latin typeface="Arial"/>
              </a:rPr>
              <a:t>issue a state license until local jurisdiction approves the dispensary use (i.e., a City Conditional Use Permit).</a:t>
            </a:r>
          </a:p>
          <a:p>
            <a:endParaRPr lang="en-US" sz="2800" dirty="0">
              <a:effectLst/>
              <a:latin typeface="Arial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24711"/>
      </p:ext>
    </p:extLst>
  </p:cSld>
  <p:clrMapOvr>
    <a:masterClrMapping/>
  </p:clrMapOvr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32056</TotalTime>
  <Words>624</Words>
  <Application>Microsoft Office PowerPoint</Application>
  <PresentationFormat>On-screen Show (4:3)</PresentationFormat>
  <Paragraphs>164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Ripple</vt:lpstr>
      <vt:lpstr>  Guadalupe City Council  </vt:lpstr>
      <vt:lpstr>Project Description </vt:lpstr>
      <vt:lpstr>928 Guadalupe Street</vt:lpstr>
      <vt:lpstr>928 Guadalupe Street</vt:lpstr>
      <vt:lpstr>NORTH SIDE</vt:lpstr>
      <vt:lpstr>EAST</vt:lpstr>
      <vt:lpstr>SITE/FLOOR PLAN</vt:lpstr>
      <vt:lpstr>Security Plan/Floor Plan</vt:lpstr>
      <vt:lpstr>Regulatory Requirements</vt:lpstr>
      <vt:lpstr>Approvals needed to Operate</vt:lpstr>
      <vt:lpstr>Conditional Use Permit</vt:lpstr>
      <vt:lpstr>Neighborhood Compatibility</vt:lpstr>
      <vt:lpstr>Consultant’s Standards</vt:lpstr>
      <vt:lpstr>Municipal Code Compliance</vt:lpstr>
      <vt:lpstr>Zoning Ordinance</vt:lpstr>
      <vt:lpstr>Adjacent Buildings</vt:lpstr>
      <vt:lpstr>General Plan Conformance </vt:lpstr>
      <vt:lpstr>Conclusion</vt:lpstr>
      <vt:lpstr>CEQA Review </vt:lpstr>
      <vt:lpstr>Recommendation</vt:lpstr>
      <vt:lpstr>Questions?</vt:lpstr>
    </vt:vector>
  </TitlesOfParts>
  <Company>City of Santa Maria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Session Only</dc:title>
  <dc:creator>lappel</dc:creator>
  <cp:lastModifiedBy>b s</cp:lastModifiedBy>
  <cp:revision>443</cp:revision>
  <cp:lastPrinted>2019-09-24T20:59:44Z</cp:lastPrinted>
  <dcterms:created xsi:type="dcterms:W3CDTF">2014-02-06T07:38:20Z</dcterms:created>
  <dcterms:modified xsi:type="dcterms:W3CDTF">2023-09-11T15:11:42Z</dcterms:modified>
</cp:coreProperties>
</file>