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82" r:id="rId24"/>
    <p:sldId id="283" r:id="rId25"/>
    <p:sldId id="284" r:id="rId26"/>
    <p:sldId id="281" r:id="rId27"/>
    <p:sldId id="278" r:id="rId28"/>
    <p:sldId id="279" r:id="rId29"/>
    <p:sldId id="28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4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E4FE38-708A-4107-819F-2B0E20614E34}" type="datetimeFigureOut">
              <a:rPr lang="en-US" smtClean="0"/>
              <a:t>3/24/2024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340219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4FE38-708A-4107-819F-2B0E20614E34}"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1089640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4FE38-708A-4107-819F-2B0E20614E3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3319514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4FE38-708A-4107-819F-2B0E20614E3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929453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4FE38-708A-4107-819F-2B0E20614E3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686765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4FE38-708A-4107-819F-2B0E20614E3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674791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4FE38-708A-4107-819F-2B0E20614E3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987110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E4FE38-708A-4107-819F-2B0E20614E3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4244775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E4FE38-708A-4107-819F-2B0E20614E3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412346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E4FE38-708A-4107-819F-2B0E20614E3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119084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E4FE38-708A-4107-819F-2B0E20614E34}"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3983972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E4FE38-708A-4107-819F-2B0E20614E34}"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3251330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E4FE38-708A-4107-819F-2B0E20614E34}" type="datetimeFigureOut">
              <a:rPr lang="en-US" smtClean="0"/>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1308955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E4FE38-708A-4107-819F-2B0E20614E34}" type="datetimeFigureOut">
              <a:rPr lang="en-US" smtClean="0"/>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2110602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4FE38-708A-4107-819F-2B0E20614E34}" type="datetimeFigureOut">
              <a:rPr lang="en-US" smtClean="0"/>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37828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4FE38-708A-4107-819F-2B0E20614E34}"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179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4FE38-708A-4107-819F-2B0E20614E34}"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C87D54-5744-4F52-A327-562B8F134A7B}" type="slidenum">
              <a:rPr lang="en-US" smtClean="0"/>
              <a:t>‹#›</a:t>
            </a:fld>
            <a:endParaRPr lang="en-US"/>
          </a:p>
        </p:txBody>
      </p:sp>
    </p:spTree>
    <p:extLst>
      <p:ext uri="{BB962C8B-B14F-4D97-AF65-F5344CB8AC3E}">
        <p14:creationId xmlns:p14="http://schemas.microsoft.com/office/powerpoint/2010/main" val="217544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E4FE38-708A-4107-819F-2B0E20614E34}" type="datetimeFigureOut">
              <a:rPr lang="en-US" smtClean="0"/>
              <a:t>3/24/2024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4C87D54-5744-4F52-A327-562B8F134A7B}" type="slidenum">
              <a:rPr lang="en-US" smtClean="0"/>
              <a:t>‹#›</a:t>
            </a:fld>
            <a:endParaRPr lang="en-US"/>
          </a:p>
        </p:txBody>
      </p:sp>
    </p:spTree>
    <p:extLst>
      <p:ext uri="{BB962C8B-B14F-4D97-AF65-F5344CB8AC3E}">
        <p14:creationId xmlns:p14="http://schemas.microsoft.com/office/powerpoint/2010/main" val="4367078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C588-6AD3-6047-C54C-E7BA91B902BE}"/>
              </a:ext>
            </a:extLst>
          </p:cNvPr>
          <p:cNvSpPr>
            <a:spLocks noGrp="1"/>
          </p:cNvSpPr>
          <p:nvPr>
            <p:ph type="ctrTitle"/>
          </p:nvPr>
        </p:nvSpPr>
        <p:spPr/>
        <p:txBody>
          <a:bodyPr/>
          <a:lstStyle/>
          <a:p>
            <a:r>
              <a:rPr lang="en-US" dirty="0"/>
              <a:t>2024 Guadalupe Broadband Survey</a:t>
            </a:r>
          </a:p>
        </p:txBody>
      </p:sp>
      <p:sp>
        <p:nvSpPr>
          <p:cNvPr id="3" name="Subtitle 2">
            <a:extLst>
              <a:ext uri="{FF2B5EF4-FFF2-40B4-BE49-F238E27FC236}">
                <a16:creationId xmlns:a16="http://schemas.microsoft.com/office/drawing/2014/main" id="{17A71EA5-97C5-8C4C-5F77-56E462DCE6F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41110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140854"/>
            <a:ext cx="10018713" cy="1752599"/>
          </a:xfrm>
        </p:spPr>
        <p:txBody>
          <a:bodyPr/>
          <a:lstStyle/>
          <a:p>
            <a:r>
              <a:rPr lang="en-US" dirty="0"/>
              <a:t>How We Did It</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371600" y="1326341"/>
            <a:ext cx="10820400" cy="4455622"/>
          </a:xfrm>
        </p:spPr>
        <p:txBody>
          <a:bodyPr>
            <a:normAutofit/>
          </a:bodyPr>
          <a:lstStyle/>
          <a:p>
            <a:pPr marL="0" marR="0" indent="0">
              <a:lnSpc>
                <a:spcPct val="107000"/>
              </a:lnSpc>
              <a:spcBef>
                <a:spcPts val="200"/>
              </a:spcBef>
              <a:spcAft>
                <a:spcPts val="0"/>
              </a:spcAft>
              <a:buNone/>
            </a:pPr>
            <a:r>
              <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Data Collection</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The data collection process went relatively smoothly.  Several web-based resources have charted the success of survey responses.  Some of these metrics include:</a:t>
            </a:r>
          </a:p>
          <a:p>
            <a:pPr lvl="1">
              <a:lnSpc>
                <a:spcPct val="107000"/>
              </a:lnSpc>
              <a:spcBef>
                <a:spcPts val="0"/>
              </a:spcBef>
            </a:pP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33% as the average response rate for all survey channels, including in-person and digital</a:t>
            </a:r>
          </a:p>
          <a:p>
            <a:pPr lvl="1">
              <a:lnSpc>
                <a:spcPct val="107000"/>
              </a:lnSpc>
              <a:spcBef>
                <a:spcPts val="0"/>
              </a:spcBef>
              <a:spcAft>
                <a:spcPts val="800"/>
              </a:spcAft>
            </a:pP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…a good survey response rate ranges between 5% and 30%. An excellent response rate is 50% or higher.</a:t>
            </a:r>
          </a:p>
          <a:p>
            <a:r>
              <a:rPr lang="en-US" sz="2300" dirty="0">
                <a:effectLst/>
                <a:latin typeface="Calibri" panose="020F0502020204030204" pitchFamily="34" charset="0"/>
                <a:ea typeface="Calibri" panose="020F0502020204030204" pitchFamily="34" charset="0"/>
                <a:cs typeface="Times New Roman" panose="02020603050405020304" pitchFamily="18" charset="0"/>
              </a:rPr>
              <a:t>Response rates vary widely for different types of surveys. Customer satisfaction surveys and market research surveys often have response rates in the 10% – 30% range.</a:t>
            </a:r>
            <a:endParaRPr lang="en-US" sz="2300" kern="100" dirty="0">
              <a:latin typeface="Calibri" panose="020F0502020204030204" pitchFamily="34" charset="0"/>
              <a:ea typeface="Calibri" panose="020F0502020204030204" pitchFamily="34" charset="0"/>
              <a:cs typeface="Times New Roman" panose="02020603050405020304" pitchFamily="18" charset="0"/>
            </a:endParaRPr>
          </a:p>
          <a:p>
            <a:r>
              <a:rPr lang="en-US" sz="2300" dirty="0">
                <a:solidFill>
                  <a:schemeClr val="accent4">
                    <a:lumMod val="50000"/>
                  </a:schemeClr>
                </a:solidFill>
                <a:latin typeface="Calibri" panose="020F0502020204030204" pitchFamily="34" charset="0"/>
                <a:cs typeface="Times New Roman" panose="02020603050405020304" pitchFamily="18" charset="0"/>
              </a:rPr>
              <a:t>The aggregate survey response rate for the Guadalupe Broadband Survey was 48.35%.</a:t>
            </a:r>
          </a:p>
        </p:txBody>
      </p:sp>
    </p:spTree>
    <p:extLst>
      <p:ext uri="{BB962C8B-B14F-4D97-AF65-F5344CB8AC3E}">
        <p14:creationId xmlns:p14="http://schemas.microsoft.com/office/powerpoint/2010/main" val="204420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p:txBody>
          <a:bodyPr/>
          <a:lstStyle/>
          <a:p>
            <a:r>
              <a:rPr lang="en-US" dirty="0"/>
              <a:t>Key Results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249218" y="1871287"/>
            <a:ext cx="10820400" cy="2081877"/>
          </a:xfrm>
        </p:spPr>
        <p:txBody>
          <a:bodyPr>
            <a:normAutofit/>
          </a:bodyPr>
          <a:lstStyle/>
          <a:p>
            <a:pPr marL="0" marR="0" indent="0">
              <a:lnSpc>
                <a:spcPct val="107000"/>
              </a:lnSpc>
              <a:spcBef>
                <a:spcPts val="200"/>
              </a:spcBef>
              <a:spcAft>
                <a:spcPts val="0"/>
              </a:spcAft>
              <a:buNone/>
            </a:pPr>
            <a:r>
              <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Are You Connected?</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most basic question of connectivity provided a clear indication that broadband was available and used within the city.</a:t>
            </a:r>
          </a:p>
        </p:txBody>
      </p:sp>
      <p:graphicFrame>
        <p:nvGraphicFramePr>
          <p:cNvPr id="4" name="Table 3">
            <a:extLst>
              <a:ext uri="{FF2B5EF4-FFF2-40B4-BE49-F238E27FC236}">
                <a16:creationId xmlns:a16="http://schemas.microsoft.com/office/drawing/2014/main" id="{F79B00B6-A543-6A64-02C0-FC427F5F612C}"/>
              </a:ext>
            </a:extLst>
          </p:cNvPr>
          <p:cNvGraphicFramePr>
            <a:graphicFrameLocks noGrp="1"/>
          </p:cNvGraphicFramePr>
          <p:nvPr>
            <p:extLst>
              <p:ext uri="{D42A27DB-BD31-4B8C-83A1-F6EECF244321}">
                <p14:modId xmlns:p14="http://schemas.microsoft.com/office/powerpoint/2010/main" val="2970816387"/>
              </p:ext>
            </p:extLst>
          </p:nvPr>
        </p:nvGraphicFramePr>
        <p:xfrm>
          <a:off x="1630933" y="4008580"/>
          <a:ext cx="10062299" cy="1790125"/>
        </p:xfrm>
        <a:graphic>
          <a:graphicData uri="http://schemas.openxmlformats.org/drawingml/2006/table">
            <a:tbl>
              <a:tblPr firstRow="1" firstCol="1" bandRow="1">
                <a:tableStyleId>{5C22544A-7EE6-4342-B048-85BDC9FD1C3A}</a:tableStyleId>
              </a:tblPr>
              <a:tblGrid>
                <a:gridCol w="357711">
                  <a:extLst>
                    <a:ext uri="{9D8B030D-6E8A-4147-A177-3AD203B41FA5}">
                      <a16:colId xmlns:a16="http://schemas.microsoft.com/office/drawing/2014/main" val="4156053637"/>
                    </a:ext>
                  </a:extLst>
                </a:gridCol>
                <a:gridCol w="2702209">
                  <a:extLst>
                    <a:ext uri="{9D8B030D-6E8A-4147-A177-3AD203B41FA5}">
                      <a16:colId xmlns:a16="http://schemas.microsoft.com/office/drawing/2014/main" val="416480969"/>
                    </a:ext>
                  </a:extLst>
                </a:gridCol>
                <a:gridCol w="3870431">
                  <a:extLst>
                    <a:ext uri="{9D8B030D-6E8A-4147-A177-3AD203B41FA5}">
                      <a16:colId xmlns:a16="http://schemas.microsoft.com/office/drawing/2014/main" val="1204002"/>
                    </a:ext>
                  </a:extLst>
                </a:gridCol>
                <a:gridCol w="3131948">
                  <a:extLst>
                    <a:ext uri="{9D8B030D-6E8A-4147-A177-3AD203B41FA5}">
                      <a16:colId xmlns:a16="http://schemas.microsoft.com/office/drawing/2014/main" val="3062504590"/>
                    </a:ext>
                  </a:extLst>
                </a:gridCol>
              </a:tblGrid>
              <a:tr h="579819">
                <a:tc gridSpan="3">
                  <a:txBody>
                    <a:bodyPr/>
                    <a:lstStyle/>
                    <a:p>
                      <a:pPr marL="0" marR="0">
                        <a:lnSpc>
                          <a:spcPct val="107000"/>
                        </a:lnSpc>
                        <a:spcBef>
                          <a:spcPts val="0"/>
                        </a:spcBef>
                        <a:spcAft>
                          <a:spcPts val="0"/>
                        </a:spcAft>
                      </a:pPr>
                      <a:r>
                        <a:rPr lang="en-US" sz="2000" kern="0">
                          <a:effectLst/>
                        </a:rPr>
                        <a:t>Q1: Are you connected to the Internet at home?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151260" marR="151260" marT="75630" marB="75630" anchor="b"/>
                </a:tc>
                <a:tc hMerge="1">
                  <a:txBody>
                    <a:bodyPr/>
                    <a:lstStyle/>
                    <a:p>
                      <a:endParaRPr lang="en-US"/>
                    </a:p>
                  </a:txBody>
                  <a:tcPr/>
                </a:tc>
                <a:tc hMerge="1">
                  <a:txBody>
                    <a:bodyPr/>
                    <a:lstStyle/>
                    <a:p>
                      <a:endParaRPr lang="en-US"/>
                    </a:p>
                  </a:txBody>
                  <a:tcPr/>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13445" marR="113445" marT="0" marB="0" anchor="b"/>
                </a:tc>
                <a:extLst>
                  <a:ext uri="{0D108BD9-81ED-4DB2-BD59-A6C34878D82A}">
                    <a16:rowId xmlns:a16="http://schemas.microsoft.com/office/drawing/2014/main" val="1437570516"/>
                  </a:ext>
                </a:extLst>
              </a:tr>
              <a:tr h="304151">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13445" marR="113445" marT="0" marB="0" anchor="b"/>
                </a:tc>
                <a:tc>
                  <a:txBody>
                    <a:bodyPr/>
                    <a:lstStyle/>
                    <a:p>
                      <a:pPr marL="0" marR="0" algn="r">
                        <a:lnSpc>
                          <a:spcPct val="107000"/>
                        </a:lnSpc>
                        <a:spcBef>
                          <a:spcPts val="0"/>
                        </a:spcBef>
                        <a:spcAft>
                          <a:spcPts val="0"/>
                        </a:spcAft>
                      </a:pPr>
                      <a:r>
                        <a:rPr lang="en-US" sz="2000" kern="0">
                          <a:effectLst/>
                        </a:rPr>
                        <a:t>Yes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113445" marR="113445" marT="0" marB="0" anchor="b"/>
                </a:tc>
                <a:tc>
                  <a:txBody>
                    <a:bodyPr/>
                    <a:lstStyle/>
                    <a:p>
                      <a:pPr marL="0" marR="0" algn="r">
                        <a:lnSpc>
                          <a:spcPct val="107000"/>
                        </a:lnSpc>
                        <a:spcBef>
                          <a:spcPts val="0"/>
                        </a:spcBef>
                        <a:spcAft>
                          <a:spcPts val="0"/>
                        </a:spcAft>
                      </a:pPr>
                      <a:r>
                        <a:rPr lang="en-US" sz="2000" kern="0">
                          <a:effectLst/>
                        </a:rPr>
                        <a:t>998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113445" marR="113445" marT="0" marB="0" anchor="b"/>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13445" marR="113445" marT="0" marB="0" anchor="b"/>
                </a:tc>
                <a:extLst>
                  <a:ext uri="{0D108BD9-81ED-4DB2-BD59-A6C34878D82A}">
                    <a16:rowId xmlns:a16="http://schemas.microsoft.com/office/drawing/2014/main" val="1447633005"/>
                  </a:ext>
                </a:extLst>
              </a:tr>
              <a:tr h="318635">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13445" marR="113445" marT="0" marB="0" anchor="b"/>
                </a:tc>
                <a:tc>
                  <a:txBody>
                    <a:bodyPr/>
                    <a:lstStyle/>
                    <a:p>
                      <a:pPr marL="0" marR="0" algn="r">
                        <a:lnSpc>
                          <a:spcPct val="107000"/>
                        </a:lnSpc>
                        <a:spcBef>
                          <a:spcPts val="0"/>
                        </a:spcBef>
                        <a:spcAft>
                          <a:spcPts val="0"/>
                        </a:spcAft>
                      </a:pPr>
                      <a:r>
                        <a:rPr lang="en-US" sz="2000" kern="0">
                          <a:effectLst/>
                        </a:rPr>
                        <a:t>No</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113445" marR="113445" marT="0" marB="0" anchor="b"/>
                </a:tc>
                <a:tc>
                  <a:txBody>
                    <a:bodyPr/>
                    <a:lstStyle/>
                    <a:p>
                      <a:pPr marL="0" marR="0" algn="r">
                        <a:lnSpc>
                          <a:spcPct val="107000"/>
                        </a:lnSpc>
                        <a:spcBef>
                          <a:spcPts val="0"/>
                        </a:spcBef>
                        <a:spcAft>
                          <a:spcPts val="0"/>
                        </a:spcAft>
                      </a:pPr>
                      <a:r>
                        <a:rPr lang="en-US" sz="2000" kern="0">
                          <a:effectLst/>
                        </a:rPr>
                        <a:t>99</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113445" marR="113445" marT="0" marB="0" anchor="b"/>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13445" marR="113445" marT="0" marB="0" anchor="b"/>
                </a:tc>
                <a:extLst>
                  <a:ext uri="{0D108BD9-81ED-4DB2-BD59-A6C34878D82A}">
                    <a16:rowId xmlns:a16="http://schemas.microsoft.com/office/drawing/2014/main" val="903653470"/>
                  </a:ext>
                </a:extLst>
              </a:tr>
              <a:tr h="580013">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13445" marR="113445" marT="0" marB="0" anchor="b"/>
                </a:tc>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113445" marR="113445" marT="0" marB="0" anchor="b"/>
                </a:tc>
                <a:tc>
                  <a:txBody>
                    <a:bodyPr/>
                    <a:lstStyle/>
                    <a:p>
                      <a:pPr marL="0" marR="0" algn="r">
                        <a:lnSpc>
                          <a:spcPct val="107000"/>
                        </a:lnSpc>
                        <a:spcBef>
                          <a:spcPts val="0"/>
                        </a:spcBef>
                        <a:spcAft>
                          <a:spcPts val="0"/>
                        </a:spcAft>
                      </a:pPr>
                      <a:r>
                        <a:rPr lang="en-US" sz="2000" kern="0">
                          <a:effectLst/>
                        </a:rPr>
                        <a:t>1097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113445" marR="113445" marT="0" marB="0" anchor="b"/>
                </a:tc>
                <a:tc>
                  <a:txBody>
                    <a:bodyPr/>
                    <a:lstStyle/>
                    <a:p>
                      <a:pPr marL="0" marR="0">
                        <a:lnSpc>
                          <a:spcPct val="107000"/>
                        </a:lnSpc>
                        <a:spcBef>
                          <a:spcPts val="0"/>
                        </a:spcBef>
                        <a:spcAft>
                          <a:spcPts val="0"/>
                        </a:spcAft>
                      </a:pPr>
                      <a:r>
                        <a:rPr lang="en-US" sz="2000" kern="0" dirty="0">
                          <a:effectLst/>
                        </a:rPr>
                        <a:t>Total Respondents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13445" marR="113445" marT="0" marB="0" anchor="b"/>
                </a:tc>
                <a:extLst>
                  <a:ext uri="{0D108BD9-81ED-4DB2-BD59-A6C34878D82A}">
                    <a16:rowId xmlns:a16="http://schemas.microsoft.com/office/drawing/2014/main" val="3970715472"/>
                  </a:ext>
                </a:extLst>
              </a:tr>
            </a:tbl>
          </a:graphicData>
        </a:graphic>
      </p:graphicFrame>
    </p:spTree>
    <p:extLst>
      <p:ext uri="{BB962C8B-B14F-4D97-AF65-F5344CB8AC3E}">
        <p14:creationId xmlns:p14="http://schemas.microsoft.com/office/powerpoint/2010/main" val="59594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p:txBody>
          <a:bodyPr/>
          <a:lstStyle/>
          <a:p>
            <a:r>
              <a:rPr lang="en-US" dirty="0"/>
              <a:t>Key Results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484311" y="1871287"/>
            <a:ext cx="5724236" cy="4222340"/>
          </a:xfrm>
        </p:spPr>
        <p:txBody>
          <a:bodyPr>
            <a:normAutofit/>
          </a:bodyPr>
          <a:lstStyle/>
          <a:p>
            <a:pPr marL="0" marR="0" indent="0">
              <a:lnSpc>
                <a:spcPct val="107000"/>
              </a:lnSpc>
              <a:spcBef>
                <a:spcPts val="200"/>
              </a:spcBef>
              <a:spcAft>
                <a:spcPts val="0"/>
              </a:spcAft>
              <a:buNone/>
            </a:pPr>
            <a:r>
              <a:rPr lang="en-US" sz="3800" b="1" kern="100" dirty="0">
                <a:solidFill>
                  <a:schemeClr val="accent6">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How A</a:t>
            </a:r>
            <a:r>
              <a:rPr lang="en-US" sz="3800" b="1" kern="100" dirty="0">
                <a:solidFill>
                  <a:schemeClr val="accent6">
                    <a:lumMod val="60000"/>
                    <a:lumOff val="4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re You Connected?</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majority of respondents connected via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WiFi</a:t>
            </a:r>
            <a:r>
              <a:rPr lang="en-US" kern="100" dirty="0">
                <a:effectLst/>
                <a:latin typeface="Calibri" panose="020F0502020204030204" pitchFamily="34" charset="0"/>
                <a:ea typeface="Calibri" panose="020F0502020204030204" pitchFamily="34" charset="0"/>
                <a:cs typeface="Times New Roman" panose="02020603050405020304" pitchFamily="18" charset="0"/>
              </a:rPr>
              <a:t>.  Just over half of respondents connected via a “hardwire” or a wire-based connection (RJ-45 Ethernet cable or Fiber Optic).  Much smaller percentages used Cellular Hotspots, Satellite connections or only used their Cell Phones to connect.</a:t>
            </a:r>
          </a:p>
        </p:txBody>
      </p:sp>
      <p:graphicFrame>
        <p:nvGraphicFramePr>
          <p:cNvPr id="5" name="Table 4">
            <a:extLst>
              <a:ext uri="{FF2B5EF4-FFF2-40B4-BE49-F238E27FC236}">
                <a16:creationId xmlns:a16="http://schemas.microsoft.com/office/drawing/2014/main" id="{2EC473F3-E165-8C16-DB42-B4A11B9AB744}"/>
              </a:ext>
            </a:extLst>
          </p:cNvPr>
          <p:cNvGraphicFramePr>
            <a:graphicFrameLocks noGrp="1"/>
          </p:cNvGraphicFramePr>
          <p:nvPr>
            <p:extLst>
              <p:ext uri="{D42A27DB-BD31-4B8C-83A1-F6EECF244321}">
                <p14:modId xmlns:p14="http://schemas.microsoft.com/office/powerpoint/2010/main" val="1381125"/>
              </p:ext>
            </p:extLst>
          </p:nvPr>
        </p:nvGraphicFramePr>
        <p:xfrm>
          <a:off x="7096557" y="2466109"/>
          <a:ext cx="4653973" cy="3641851"/>
        </p:xfrm>
        <a:graphic>
          <a:graphicData uri="http://schemas.openxmlformats.org/drawingml/2006/table">
            <a:tbl>
              <a:tblPr firstRow="1" firstCol="1" bandRow="1">
                <a:tableStyleId>{5C22544A-7EE6-4342-B048-85BDC9FD1C3A}</a:tableStyleId>
              </a:tblPr>
              <a:tblGrid>
                <a:gridCol w="2799951">
                  <a:extLst>
                    <a:ext uri="{9D8B030D-6E8A-4147-A177-3AD203B41FA5}">
                      <a16:colId xmlns:a16="http://schemas.microsoft.com/office/drawing/2014/main" val="619580505"/>
                    </a:ext>
                  </a:extLst>
                </a:gridCol>
                <a:gridCol w="927011">
                  <a:extLst>
                    <a:ext uri="{9D8B030D-6E8A-4147-A177-3AD203B41FA5}">
                      <a16:colId xmlns:a16="http://schemas.microsoft.com/office/drawing/2014/main" val="1477495163"/>
                    </a:ext>
                  </a:extLst>
                </a:gridCol>
                <a:gridCol w="927011">
                  <a:extLst>
                    <a:ext uri="{9D8B030D-6E8A-4147-A177-3AD203B41FA5}">
                      <a16:colId xmlns:a16="http://schemas.microsoft.com/office/drawing/2014/main" val="3093426796"/>
                    </a:ext>
                  </a:extLst>
                </a:gridCol>
              </a:tblGrid>
              <a:tr h="448551">
                <a:tc>
                  <a:txBody>
                    <a:bodyPr/>
                    <a:lstStyle/>
                    <a:p>
                      <a:pPr marL="0" marR="0">
                        <a:lnSpc>
                          <a:spcPct val="107000"/>
                        </a:lnSpc>
                        <a:spcBef>
                          <a:spcPts val="0"/>
                        </a:spcBef>
                        <a:spcAft>
                          <a:spcPts val="0"/>
                        </a:spcAft>
                      </a:pPr>
                      <a:r>
                        <a:rPr lang="en-US" sz="1600" kern="0" dirty="0">
                          <a:effectLst/>
                        </a:rPr>
                        <a:t>Q2: How are you connected?</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6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600" kern="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30515792"/>
                  </a:ext>
                </a:extLst>
              </a:tr>
              <a:tr h="523901">
                <a:tc>
                  <a:txBody>
                    <a:bodyPr/>
                    <a:lstStyle/>
                    <a:p>
                      <a:pPr marL="0" marR="0" algn="r">
                        <a:lnSpc>
                          <a:spcPct val="107000"/>
                        </a:lnSpc>
                        <a:spcBef>
                          <a:spcPts val="0"/>
                        </a:spcBef>
                        <a:spcAft>
                          <a:spcPts val="0"/>
                        </a:spcAft>
                      </a:pPr>
                      <a:r>
                        <a:rPr lang="en-US" sz="1600" kern="0" dirty="0">
                          <a:effectLst/>
                        </a:rPr>
                        <a:t>Hardwired</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kern="0">
                          <a:effectLst/>
                        </a:rPr>
                        <a:t>568</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kern="0">
                          <a:effectLst/>
                        </a:rPr>
                        <a:t>54%</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715814610"/>
                  </a:ext>
                </a:extLst>
              </a:tr>
              <a:tr h="523901">
                <a:tc>
                  <a:txBody>
                    <a:bodyPr/>
                    <a:lstStyle/>
                    <a:p>
                      <a:pPr marL="0" marR="0" algn="r">
                        <a:lnSpc>
                          <a:spcPct val="107000"/>
                        </a:lnSpc>
                        <a:spcBef>
                          <a:spcPts val="0"/>
                        </a:spcBef>
                        <a:spcAft>
                          <a:spcPts val="0"/>
                        </a:spcAft>
                      </a:pPr>
                      <a:r>
                        <a:rPr lang="en-US" sz="1600" kern="0" dirty="0" err="1">
                          <a:effectLst/>
                        </a:rPr>
                        <a:t>WiFi</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kern="0">
                          <a:effectLst/>
                        </a:rPr>
                        <a:t>857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kern="0">
                          <a:effectLst/>
                        </a:rPr>
                        <a:t>81%</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26430786"/>
                  </a:ext>
                </a:extLst>
              </a:tr>
              <a:tr h="523901">
                <a:tc>
                  <a:txBody>
                    <a:bodyPr/>
                    <a:lstStyle/>
                    <a:p>
                      <a:pPr marL="0" marR="0" algn="r">
                        <a:lnSpc>
                          <a:spcPct val="107000"/>
                        </a:lnSpc>
                        <a:spcBef>
                          <a:spcPts val="0"/>
                        </a:spcBef>
                        <a:spcAft>
                          <a:spcPts val="0"/>
                        </a:spcAft>
                      </a:pPr>
                      <a:r>
                        <a:rPr lang="en-US" sz="1600" kern="0">
                          <a:effectLst/>
                        </a:rPr>
                        <a:t>Cellular Hotspot</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kern="0">
                          <a:effectLst/>
                        </a:rPr>
                        <a:t>21</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kern="0">
                          <a:effectLst/>
                        </a:rPr>
                        <a:t>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671293105"/>
                  </a:ext>
                </a:extLst>
              </a:tr>
              <a:tr h="523901">
                <a:tc>
                  <a:txBody>
                    <a:bodyPr/>
                    <a:lstStyle/>
                    <a:p>
                      <a:pPr marL="0" marR="0" algn="r">
                        <a:lnSpc>
                          <a:spcPct val="107000"/>
                        </a:lnSpc>
                        <a:spcBef>
                          <a:spcPts val="0"/>
                        </a:spcBef>
                        <a:spcAft>
                          <a:spcPts val="0"/>
                        </a:spcAft>
                      </a:pPr>
                      <a:r>
                        <a:rPr lang="en-US" sz="1600" kern="0">
                          <a:effectLst/>
                        </a:rPr>
                        <a:t>Cell Phone Only</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kern="0">
                          <a:effectLst/>
                        </a:rPr>
                        <a:t>33</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kern="0">
                          <a:effectLst/>
                        </a:rPr>
                        <a:t>3%</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31823603"/>
                  </a:ext>
                </a:extLst>
              </a:tr>
              <a:tr h="548848">
                <a:tc>
                  <a:txBody>
                    <a:bodyPr/>
                    <a:lstStyle/>
                    <a:p>
                      <a:pPr marL="0" marR="0" algn="r">
                        <a:lnSpc>
                          <a:spcPct val="107000"/>
                        </a:lnSpc>
                        <a:spcBef>
                          <a:spcPts val="0"/>
                        </a:spcBef>
                        <a:spcAft>
                          <a:spcPts val="0"/>
                        </a:spcAft>
                      </a:pPr>
                      <a:r>
                        <a:rPr lang="en-US" sz="1600" kern="0">
                          <a:effectLst/>
                        </a:rPr>
                        <a:t>Satellite</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kern="0">
                          <a:effectLst/>
                        </a:rPr>
                        <a:t>17</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kern="0">
                          <a:effectLst/>
                        </a:rPr>
                        <a:t>2%</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05166994"/>
                  </a:ext>
                </a:extLst>
              </a:tr>
              <a:tr h="548848">
                <a:tc>
                  <a:txBody>
                    <a:bodyPr/>
                    <a:lstStyle/>
                    <a:p>
                      <a:pPr marL="0" marR="0" algn="r">
                        <a:lnSpc>
                          <a:spcPct val="107000"/>
                        </a:lnSpc>
                        <a:spcBef>
                          <a:spcPts val="0"/>
                        </a:spcBef>
                        <a:spcAft>
                          <a:spcPts val="0"/>
                        </a:spcAft>
                      </a:pPr>
                      <a:r>
                        <a:rPr lang="en-US" sz="1600" kern="0">
                          <a:effectLst/>
                        </a:rPr>
                        <a:t>Total Respondents</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600" kern="0">
                          <a:effectLst/>
                        </a:rPr>
                        <a:t>1060</a:t>
                      </a:r>
                      <a:endParaRPr lang="en-US"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600" kern="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60272204"/>
                  </a:ext>
                </a:extLst>
              </a:tr>
            </a:tbl>
          </a:graphicData>
        </a:graphic>
      </p:graphicFrame>
    </p:spTree>
    <p:extLst>
      <p:ext uri="{BB962C8B-B14F-4D97-AF65-F5344CB8AC3E}">
        <p14:creationId xmlns:p14="http://schemas.microsoft.com/office/powerpoint/2010/main" val="307594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276849"/>
            <a:ext cx="10018713" cy="893618"/>
          </a:xfrm>
        </p:spPr>
        <p:txBody>
          <a:bodyPr/>
          <a:lstStyle/>
          <a:p>
            <a:r>
              <a:rPr lang="en-US" dirty="0"/>
              <a:t>Key Results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465838" y="1170467"/>
            <a:ext cx="10559907" cy="2860896"/>
          </a:xfrm>
        </p:spPr>
        <p:txBody>
          <a:bodyPr>
            <a:normAutofit/>
          </a:bodyPr>
          <a:lstStyle/>
          <a:p>
            <a:pPr marL="0" marR="0" indent="0">
              <a:lnSpc>
                <a:spcPct val="107000"/>
              </a:lnSpc>
              <a:spcBef>
                <a:spcPts val="200"/>
              </a:spcBef>
              <a:spcAft>
                <a:spcPts val="0"/>
              </a:spcAft>
              <a:buNone/>
            </a:pPr>
            <a:r>
              <a:rPr lang="en-US" sz="3800" b="1" kern="100" dirty="0">
                <a:solidFill>
                  <a:schemeClr val="accent6">
                    <a:lumMod val="60000"/>
                    <a:lumOff val="40000"/>
                  </a:schemeClr>
                </a:solidFill>
                <a:latin typeface="Calibri Light" panose="020F0302020204030204" pitchFamily="34" charset="0"/>
                <a:ea typeface="Times New Roman" panose="02020603050405020304" pitchFamily="18" charset="0"/>
                <a:cs typeface="Times New Roman" panose="02020603050405020304" pitchFamily="18" charset="0"/>
              </a:rPr>
              <a:t>Speed &amp; Reliability Satisfaction</a:t>
            </a:r>
            <a:r>
              <a:rPr lang="en-US" sz="3800" b="1" kern="100" dirty="0">
                <a:solidFill>
                  <a:schemeClr val="accent6">
                    <a:lumMod val="60000"/>
                    <a:lumOff val="4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majority of respondents connected via </a:t>
            </a:r>
            <a:r>
              <a:rPr lang="en-US" kern="100" dirty="0" err="1">
                <a:effectLst/>
                <a:latin typeface="Calibri" panose="020F0502020204030204" pitchFamily="34" charset="0"/>
                <a:ea typeface="Calibri" panose="020F0502020204030204" pitchFamily="34" charset="0"/>
                <a:cs typeface="Times New Roman" panose="02020603050405020304" pitchFamily="18" charset="0"/>
              </a:rPr>
              <a:t>WiFi</a:t>
            </a:r>
            <a:r>
              <a:rPr lang="en-US" kern="100" dirty="0">
                <a:effectLst/>
                <a:latin typeface="Calibri" panose="020F0502020204030204" pitchFamily="34" charset="0"/>
                <a:ea typeface="Calibri" panose="020F0502020204030204" pitchFamily="34" charset="0"/>
                <a:cs typeface="Times New Roman" panose="02020603050405020304" pitchFamily="18" charset="0"/>
              </a:rPr>
              <a:t>.  Just over half of respondents connected via a “hardwire” or a wire-based connection (RJ-45 Ethernet cable or Fiber Optic).  Much smaller percentages used Cellular Hotspots, Satellite connections or only used their Cell Phones to connect.</a:t>
            </a:r>
          </a:p>
        </p:txBody>
      </p:sp>
      <p:graphicFrame>
        <p:nvGraphicFramePr>
          <p:cNvPr id="6" name="Table 5">
            <a:extLst>
              <a:ext uri="{FF2B5EF4-FFF2-40B4-BE49-F238E27FC236}">
                <a16:creationId xmlns:a16="http://schemas.microsoft.com/office/drawing/2014/main" id="{C9135BD4-F164-A613-168C-9730DE8DE913}"/>
              </a:ext>
            </a:extLst>
          </p:cNvPr>
          <p:cNvGraphicFramePr>
            <a:graphicFrameLocks noGrp="1"/>
          </p:cNvGraphicFramePr>
          <p:nvPr>
            <p:extLst>
              <p:ext uri="{D42A27DB-BD31-4B8C-83A1-F6EECF244321}">
                <p14:modId xmlns:p14="http://schemas.microsoft.com/office/powerpoint/2010/main" val="4067184917"/>
              </p:ext>
            </p:extLst>
          </p:nvPr>
        </p:nvGraphicFramePr>
        <p:xfrm>
          <a:off x="1551709" y="4157896"/>
          <a:ext cx="4618182" cy="1633306"/>
        </p:xfrm>
        <a:graphic>
          <a:graphicData uri="http://schemas.openxmlformats.org/drawingml/2006/table">
            <a:tbl>
              <a:tblPr firstRow="1" firstCol="1" bandRow="1">
                <a:tableStyleId>{5C22544A-7EE6-4342-B048-85BDC9FD1C3A}</a:tableStyleId>
              </a:tblPr>
              <a:tblGrid>
                <a:gridCol w="200131">
                  <a:extLst>
                    <a:ext uri="{9D8B030D-6E8A-4147-A177-3AD203B41FA5}">
                      <a16:colId xmlns:a16="http://schemas.microsoft.com/office/drawing/2014/main" val="2015867839"/>
                    </a:ext>
                  </a:extLst>
                </a:gridCol>
                <a:gridCol w="3293255">
                  <a:extLst>
                    <a:ext uri="{9D8B030D-6E8A-4147-A177-3AD203B41FA5}">
                      <a16:colId xmlns:a16="http://schemas.microsoft.com/office/drawing/2014/main" val="1747454342"/>
                    </a:ext>
                  </a:extLst>
                </a:gridCol>
                <a:gridCol w="653741">
                  <a:extLst>
                    <a:ext uri="{9D8B030D-6E8A-4147-A177-3AD203B41FA5}">
                      <a16:colId xmlns:a16="http://schemas.microsoft.com/office/drawing/2014/main" val="1232790586"/>
                    </a:ext>
                  </a:extLst>
                </a:gridCol>
                <a:gridCol w="471055">
                  <a:extLst>
                    <a:ext uri="{9D8B030D-6E8A-4147-A177-3AD203B41FA5}">
                      <a16:colId xmlns:a16="http://schemas.microsoft.com/office/drawing/2014/main" val="4277149814"/>
                    </a:ext>
                  </a:extLst>
                </a:gridCol>
              </a:tblGrid>
              <a:tr h="350986">
                <a:tc gridSpan="3">
                  <a:txBody>
                    <a:bodyPr/>
                    <a:lstStyle/>
                    <a:p>
                      <a:pPr marL="0" marR="0">
                        <a:lnSpc>
                          <a:spcPct val="107000"/>
                        </a:lnSpc>
                        <a:spcBef>
                          <a:spcPts val="0"/>
                        </a:spcBef>
                        <a:spcAft>
                          <a:spcPts val="0"/>
                        </a:spcAft>
                      </a:pPr>
                      <a:r>
                        <a:rPr lang="en-US" sz="1400" kern="0" dirty="0">
                          <a:effectLst/>
                        </a:rPr>
                        <a:t>Q3: Does your connection speed meet your needs?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a:lnSpc>
                          <a:spcPct val="107000"/>
                        </a:lnSpc>
                      </a:pPr>
                      <a:endParaRPr lang="en-US" sz="1400" kern="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01218638"/>
                  </a:ext>
                </a:extLst>
              </a:tr>
              <a:tr h="320580">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Yes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dirty="0">
                          <a:effectLst/>
                        </a:rPr>
                        <a:t>746</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dirty="0">
                          <a:effectLst/>
                        </a:rPr>
                        <a:t>77%</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05008793"/>
                  </a:ext>
                </a:extLst>
              </a:tr>
              <a:tr h="320580">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No</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210</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22%</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56904887"/>
                  </a:ext>
                </a:extLst>
              </a:tr>
              <a:tr h="320580">
                <a:tc>
                  <a:txBody>
                    <a:bodyPr/>
                    <a:lstStyle/>
                    <a:p>
                      <a:pPr>
                        <a:lnSpc>
                          <a:spcPct val="107000"/>
                        </a:lnSpc>
                      </a:pPr>
                      <a:endParaRPr lang="en-US" sz="1400" kern="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Sometimes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14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90233762"/>
                  </a:ext>
                </a:extLst>
              </a:tr>
              <a:tr h="320580">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Total Respondents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970</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400" kern="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64667418"/>
                  </a:ext>
                </a:extLst>
              </a:tr>
            </a:tbl>
          </a:graphicData>
        </a:graphic>
      </p:graphicFrame>
      <p:graphicFrame>
        <p:nvGraphicFramePr>
          <p:cNvPr id="7" name="Table 6">
            <a:extLst>
              <a:ext uri="{FF2B5EF4-FFF2-40B4-BE49-F238E27FC236}">
                <a16:creationId xmlns:a16="http://schemas.microsoft.com/office/drawing/2014/main" id="{B911877A-51AE-F1BE-C54A-5590F0D09236}"/>
              </a:ext>
            </a:extLst>
          </p:cNvPr>
          <p:cNvGraphicFramePr>
            <a:graphicFrameLocks noGrp="1"/>
          </p:cNvGraphicFramePr>
          <p:nvPr>
            <p:extLst>
              <p:ext uri="{D42A27DB-BD31-4B8C-83A1-F6EECF244321}">
                <p14:modId xmlns:p14="http://schemas.microsoft.com/office/powerpoint/2010/main" val="3105901430"/>
              </p:ext>
            </p:extLst>
          </p:nvPr>
        </p:nvGraphicFramePr>
        <p:xfrm>
          <a:off x="6280730" y="4157896"/>
          <a:ext cx="5403269" cy="1633306"/>
        </p:xfrm>
        <a:graphic>
          <a:graphicData uri="http://schemas.openxmlformats.org/drawingml/2006/table">
            <a:tbl>
              <a:tblPr firstRow="1" firstCol="1" bandRow="1">
                <a:tableStyleId>{5C22544A-7EE6-4342-B048-85BDC9FD1C3A}</a:tableStyleId>
              </a:tblPr>
              <a:tblGrid>
                <a:gridCol w="194142">
                  <a:extLst>
                    <a:ext uri="{9D8B030D-6E8A-4147-A177-3AD203B41FA5}">
                      <a16:colId xmlns:a16="http://schemas.microsoft.com/office/drawing/2014/main" val="2848185120"/>
                    </a:ext>
                  </a:extLst>
                </a:gridCol>
                <a:gridCol w="3531373">
                  <a:extLst>
                    <a:ext uri="{9D8B030D-6E8A-4147-A177-3AD203B41FA5}">
                      <a16:colId xmlns:a16="http://schemas.microsoft.com/office/drawing/2014/main" val="3730082309"/>
                    </a:ext>
                  </a:extLst>
                </a:gridCol>
                <a:gridCol w="697862">
                  <a:extLst>
                    <a:ext uri="{9D8B030D-6E8A-4147-A177-3AD203B41FA5}">
                      <a16:colId xmlns:a16="http://schemas.microsoft.com/office/drawing/2014/main" val="2986159463"/>
                    </a:ext>
                  </a:extLst>
                </a:gridCol>
                <a:gridCol w="785750">
                  <a:extLst>
                    <a:ext uri="{9D8B030D-6E8A-4147-A177-3AD203B41FA5}">
                      <a16:colId xmlns:a16="http://schemas.microsoft.com/office/drawing/2014/main" val="1148098587"/>
                    </a:ext>
                  </a:extLst>
                </a:gridCol>
                <a:gridCol w="194142">
                  <a:extLst>
                    <a:ext uri="{9D8B030D-6E8A-4147-A177-3AD203B41FA5}">
                      <a16:colId xmlns:a16="http://schemas.microsoft.com/office/drawing/2014/main" val="2598705639"/>
                    </a:ext>
                  </a:extLst>
                </a:gridCol>
              </a:tblGrid>
              <a:tr h="350986">
                <a:tc gridSpan="5">
                  <a:txBody>
                    <a:bodyPr/>
                    <a:lstStyle/>
                    <a:p>
                      <a:pPr marL="0" marR="0">
                        <a:lnSpc>
                          <a:spcPct val="107000"/>
                        </a:lnSpc>
                        <a:spcBef>
                          <a:spcPts val="0"/>
                        </a:spcBef>
                        <a:spcAft>
                          <a:spcPts val="0"/>
                        </a:spcAft>
                      </a:pPr>
                      <a:r>
                        <a:rPr lang="en-US" sz="1400" kern="0" dirty="0">
                          <a:effectLst/>
                        </a:rPr>
                        <a:t>Q4: Is your connection performance reliable enough for your needs?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6726914"/>
                  </a:ext>
                </a:extLst>
              </a:tr>
              <a:tr h="320580">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Yes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710</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74%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92829485"/>
                  </a:ext>
                </a:extLst>
              </a:tr>
              <a:tr h="320580">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No</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233</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24%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33170879"/>
                  </a:ext>
                </a:extLst>
              </a:tr>
              <a:tr h="320580">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dirty="0">
                          <a:effectLst/>
                        </a:rPr>
                        <a:t>Sometimes</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14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1%</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5109688"/>
                  </a:ext>
                </a:extLst>
              </a:tr>
              <a:tr h="320580">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Total Respondents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957</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400" kern="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19154230"/>
                  </a:ext>
                </a:extLst>
              </a:tr>
            </a:tbl>
          </a:graphicData>
        </a:graphic>
      </p:graphicFrame>
    </p:spTree>
    <p:extLst>
      <p:ext uri="{BB962C8B-B14F-4D97-AF65-F5344CB8AC3E}">
        <p14:creationId xmlns:p14="http://schemas.microsoft.com/office/powerpoint/2010/main" val="328558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p:txBody>
          <a:bodyPr/>
          <a:lstStyle/>
          <a:p>
            <a:r>
              <a:rPr lang="en-US" dirty="0"/>
              <a:t>Key Results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997528" y="2900218"/>
            <a:ext cx="10298545" cy="1653309"/>
          </a:xfrm>
        </p:spPr>
        <p:txBody>
          <a:bodyPr>
            <a:normAutofit/>
          </a:bodyPr>
          <a:lstStyle/>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4400" i="1" kern="100"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CONTEXT MATTERS!</a:t>
            </a:r>
          </a:p>
        </p:txBody>
      </p:sp>
      <p:sp>
        <p:nvSpPr>
          <p:cNvPr id="4" name="Content Placeholder 2">
            <a:extLst>
              <a:ext uri="{FF2B5EF4-FFF2-40B4-BE49-F238E27FC236}">
                <a16:creationId xmlns:a16="http://schemas.microsoft.com/office/drawing/2014/main" id="{6D52DC10-93CF-6E91-8011-00B7364836F6}"/>
              </a:ext>
            </a:extLst>
          </p:cNvPr>
          <p:cNvSpPr txBox="1">
            <a:spLocks/>
          </p:cNvSpPr>
          <p:nvPr/>
        </p:nvSpPr>
        <p:spPr>
          <a:xfrm>
            <a:off x="2604654" y="2505823"/>
            <a:ext cx="9439563" cy="7887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pPr>
            <a:r>
              <a:rPr lang="en-US" kern="100" dirty="0">
                <a:latin typeface="Calibri" panose="020F0502020204030204" pitchFamily="34" charset="0"/>
                <a:ea typeface="Calibri" panose="020F0502020204030204" pitchFamily="34" charset="0"/>
                <a:cs typeface="Times New Roman" panose="02020603050405020304" pitchFamily="18" charset="0"/>
              </a:rPr>
              <a:t>So data suggest that most people are satisfied; however,</a:t>
            </a:r>
          </a:p>
        </p:txBody>
      </p:sp>
      <p:sp>
        <p:nvSpPr>
          <p:cNvPr id="8" name="Content Placeholder 2">
            <a:extLst>
              <a:ext uri="{FF2B5EF4-FFF2-40B4-BE49-F238E27FC236}">
                <a16:creationId xmlns:a16="http://schemas.microsoft.com/office/drawing/2014/main" id="{00D93266-5AA7-B7D5-D7A7-6182F3B33D0E}"/>
              </a:ext>
            </a:extLst>
          </p:cNvPr>
          <p:cNvSpPr txBox="1">
            <a:spLocks/>
          </p:cNvSpPr>
          <p:nvPr/>
        </p:nvSpPr>
        <p:spPr>
          <a:xfrm>
            <a:off x="2604654" y="4937689"/>
            <a:ext cx="9324110" cy="7887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7000"/>
              </a:lnSpc>
              <a:spcBef>
                <a:spcPts val="0"/>
              </a:spcBef>
              <a:spcAft>
                <a:spcPts val="800"/>
              </a:spcAft>
              <a:buFont typeface="Arial" panose="020B0604020202020204" pitchFamily="34" charset="0"/>
              <a:buNone/>
            </a:pPr>
            <a:r>
              <a:rPr lang="en-US" kern="100" dirty="0">
                <a:latin typeface="Calibri" panose="020F0502020204030204" pitchFamily="34" charset="0"/>
                <a:ea typeface="Calibri" panose="020F0502020204030204" pitchFamily="34" charset="0"/>
                <a:cs typeface="Times New Roman" panose="02020603050405020304" pitchFamily="18" charset="0"/>
              </a:rPr>
              <a:t>The case study at the end of the presentation will show why.</a:t>
            </a:r>
          </a:p>
        </p:txBody>
      </p:sp>
    </p:spTree>
    <p:extLst>
      <p:ext uri="{BB962C8B-B14F-4D97-AF65-F5344CB8AC3E}">
        <p14:creationId xmlns:p14="http://schemas.microsoft.com/office/powerpoint/2010/main" val="1835520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1"/>
            <a:ext cx="10018713" cy="1253836"/>
          </a:xfrm>
        </p:spPr>
        <p:txBody>
          <a:bodyPr/>
          <a:lstStyle/>
          <a:p>
            <a:r>
              <a:rPr lang="en-US" dirty="0"/>
              <a:t>Key Results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708726" y="2057400"/>
            <a:ext cx="4379044" cy="3890818"/>
          </a:xfrm>
        </p:spPr>
        <p:txBody>
          <a:bodyPr>
            <a:normAutofit/>
          </a:bodyPr>
          <a:lstStyle/>
          <a:p>
            <a:pPr marL="0" marR="0" indent="0">
              <a:lnSpc>
                <a:spcPct val="107000"/>
              </a:lnSpc>
              <a:spcBef>
                <a:spcPts val="200"/>
              </a:spcBef>
              <a:spcAft>
                <a:spcPts val="0"/>
              </a:spcAft>
              <a:buNone/>
            </a:pPr>
            <a:r>
              <a:rPr lang="en-US" sz="3800" b="1" kern="100" dirty="0">
                <a:solidFill>
                  <a:schemeClr val="accent4">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Who do you use</a:t>
            </a:r>
            <a:r>
              <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effectLst/>
                <a:latin typeface="Calibri" panose="020F0502020204030204" pitchFamily="34" charset="0"/>
                <a:ea typeface="Calibri" panose="020F0502020204030204" pitchFamily="34" charset="0"/>
                <a:cs typeface="Times New Roman" panose="02020603050405020304" pitchFamily="18" charset="0"/>
              </a:rPr>
              <a:t>Spectrum accounted for nearly 91% of service of survey respondents.  The largest competitor was Frontier and they accounted for less than 6% of the respondent market share.</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A5A1214F-0099-77AD-34EE-1759D5EFB6B3}"/>
              </a:ext>
            </a:extLst>
          </p:cNvPr>
          <p:cNvGraphicFramePr>
            <a:graphicFrameLocks noGrp="1"/>
          </p:cNvGraphicFramePr>
          <p:nvPr>
            <p:extLst>
              <p:ext uri="{D42A27DB-BD31-4B8C-83A1-F6EECF244321}">
                <p14:modId xmlns:p14="http://schemas.microsoft.com/office/powerpoint/2010/main" val="2934136273"/>
              </p:ext>
            </p:extLst>
          </p:nvPr>
        </p:nvGraphicFramePr>
        <p:xfrm>
          <a:off x="6530109" y="2057401"/>
          <a:ext cx="4379044" cy="4408457"/>
        </p:xfrm>
        <a:graphic>
          <a:graphicData uri="http://schemas.openxmlformats.org/drawingml/2006/table">
            <a:tbl>
              <a:tblPr firstRow="1" firstCol="1" bandRow="1">
                <a:tableStyleId>{5C22544A-7EE6-4342-B048-85BDC9FD1C3A}</a:tableStyleId>
              </a:tblPr>
              <a:tblGrid>
                <a:gridCol w="246284">
                  <a:extLst>
                    <a:ext uri="{9D8B030D-6E8A-4147-A177-3AD203B41FA5}">
                      <a16:colId xmlns:a16="http://schemas.microsoft.com/office/drawing/2014/main" val="1468223446"/>
                    </a:ext>
                  </a:extLst>
                </a:gridCol>
                <a:gridCol w="2856534">
                  <a:extLst>
                    <a:ext uri="{9D8B030D-6E8A-4147-A177-3AD203B41FA5}">
                      <a16:colId xmlns:a16="http://schemas.microsoft.com/office/drawing/2014/main" val="2426311251"/>
                    </a:ext>
                  </a:extLst>
                </a:gridCol>
                <a:gridCol w="520627">
                  <a:extLst>
                    <a:ext uri="{9D8B030D-6E8A-4147-A177-3AD203B41FA5}">
                      <a16:colId xmlns:a16="http://schemas.microsoft.com/office/drawing/2014/main" val="2534361345"/>
                    </a:ext>
                  </a:extLst>
                </a:gridCol>
                <a:gridCol w="755599">
                  <a:extLst>
                    <a:ext uri="{9D8B030D-6E8A-4147-A177-3AD203B41FA5}">
                      <a16:colId xmlns:a16="http://schemas.microsoft.com/office/drawing/2014/main" val="2151717354"/>
                    </a:ext>
                  </a:extLst>
                </a:gridCol>
              </a:tblGrid>
              <a:tr h="259321">
                <a:tc gridSpan="3">
                  <a:txBody>
                    <a:bodyPr/>
                    <a:lstStyle/>
                    <a:p>
                      <a:pPr marL="0" marR="0">
                        <a:lnSpc>
                          <a:spcPct val="107000"/>
                        </a:lnSpc>
                        <a:spcBef>
                          <a:spcPts val="0"/>
                        </a:spcBef>
                        <a:spcAft>
                          <a:spcPts val="0"/>
                        </a:spcAft>
                      </a:pPr>
                      <a:r>
                        <a:rPr lang="en-US" sz="1200" kern="0">
                          <a:effectLst/>
                        </a:rPr>
                        <a:t>Q5: Please list your Service Provider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17310134"/>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Advanced Wireless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0.11%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25180191"/>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AT&amp;T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0.22%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2079270"/>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Comcast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0.22%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11673583"/>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DirecTV</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0.11%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0892904"/>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Dish</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0.33%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42825240"/>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Frontier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48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5.21%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19506066"/>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Integrity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0.11%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18066667"/>
                  </a:ext>
                </a:extLst>
              </a:tr>
              <a:tr h="259321">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Metro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0.33%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88490132"/>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Netgear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0.11%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01083628"/>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Other - Non-Specific</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0.65%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53520705"/>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School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0.22%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32921245"/>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Spectrum</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836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90.67%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70286475"/>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T-Mobile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1.08%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11800792"/>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Verizon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0.54%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01929669"/>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Viasal Programa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0.11%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67410325"/>
                  </a:ext>
                </a:extLst>
              </a:tr>
              <a:tr h="259321">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Total Respondents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922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29411505"/>
                  </a:ext>
                </a:extLst>
              </a:tr>
            </a:tbl>
          </a:graphicData>
        </a:graphic>
      </p:graphicFrame>
    </p:spTree>
    <p:extLst>
      <p:ext uri="{BB962C8B-B14F-4D97-AF65-F5344CB8AC3E}">
        <p14:creationId xmlns:p14="http://schemas.microsoft.com/office/powerpoint/2010/main" val="266356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0"/>
            <a:ext cx="10018713" cy="967509"/>
          </a:xfrm>
        </p:spPr>
        <p:txBody>
          <a:bodyPr/>
          <a:lstStyle/>
          <a:p>
            <a:r>
              <a:rPr lang="en-US" dirty="0"/>
              <a:t>Key Results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551709" y="1577111"/>
            <a:ext cx="5606473" cy="4408457"/>
          </a:xfrm>
        </p:spPr>
        <p:txBody>
          <a:bodyPr>
            <a:normAutofit/>
          </a:bodyPr>
          <a:lstStyle/>
          <a:p>
            <a:pPr marL="0" marR="0" indent="0">
              <a:lnSpc>
                <a:spcPct val="107000"/>
              </a:lnSpc>
              <a:spcBef>
                <a:spcPts val="200"/>
              </a:spcBef>
              <a:spcAft>
                <a:spcPts val="0"/>
              </a:spcAft>
              <a:buNone/>
            </a:pPr>
            <a:r>
              <a:rPr lang="en-US" sz="3800" b="1" kern="100" dirty="0">
                <a:solidFill>
                  <a:schemeClr val="accent4">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Why do you use it</a:t>
            </a:r>
            <a:r>
              <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top reason for usage was entertainment.  Education was next on the list with 75% of the respondents citing that as their reason for using their connectivity.  Shopping and working from home were nearly equal at 55-56%. Gaming and healthcare were the next tier at 47% and 45%, respectively.  Other was cited by about 10% of respondents and reasons included business transactions (e.g. point of sale systems), social media, and online banking.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50614BD-6AE2-C81A-4279-D9B44E8C92BB}"/>
              </a:ext>
            </a:extLst>
          </p:cNvPr>
          <p:cNvGraphicFramePr>
            <a:graphicFrameLocks noGrp="1"/>
          </p:cNvGraphicFramePr>
          <p:nvPr>
            <p:extLst>
              <p:ext uri="{D42A27DB-BD31-4B8C-83A1-F6EECF244321}">
                <p14:modId xmlns:p14="http://schemas.microsoft.com/office/powerpoint/2010/main" val="1627767678"/>
              </p:ext>
            </p:extLst>
          </p:nvPr>
        </p:nvGraphicFramePr>
        <p:xfrm>
          <a:off x="7259782" y="2271498"/>
          <a:ext cx="4462459" cy="2823725"/>
        </p:xfrm>
        <a:graphic>
          <a:graphicData uri="http://schemas.openxmlformats.org/drawingml/2006/table">
            <a:tbl>
              <a:tblPr firstRow="1" firstCol="1" bandRow="1">
                <a:tableStyleId>{5C22544A-7EE6-4342-B048-85BDC9FD1C3A}</a:tableStyleId>
              </a:tblPr>
              <a:tblGrid>
                <a:gridCol w="164901">
                  <a:extLst>
                    <a:ext uri="{9D8B030D-6E8A-4147-A177-3AD203B41FA5}">
                      <a16:colId xmlns:a16="http://schemas.microsoft.com/office/drawing/2014/main" val="678644979"/>
                    </a:ext>
                  </a:extLst>
                </a:gridCol>
                <a:gridCol w="3173033">
                  <a:extLst>
                    <a:ext uri="{9D8B030D-6E8A-4147-A177-3AD203B41FA5}">
                      <a16:colId xmlns:a16="http://schemas.microsoft.com/office/drawing/2014/main" val="1203092855"/>
                    </a:ext>
                  </a:extLst>
                </a:gridCol>
                <a:gridCol w="612241">
                  <a:extLst>
                    <a:ext uri="{9D8B030D-6E8A-4147-A177-3AD203B41FA5}">
                      <a16:colId xmlns:a16="http://schemas.microsoft.com/office/drawing/2014/main" val="3450716596"/>
                    </a:ext>
                  </a:extLst>
                </a:gridCol>
                <a:gridCol w="512284">
                  <a:extLst>
                    <a:ext uri="{9D8B030D-6E8A-4147-A177-3AD203B41FA5}">
                      <a16:colId xmlns:a16="http://schemas.microsoft.com/office/drawing/2014/main" val="656894311"/>
                    </a:ext>
                  </a:extLst>
                </a:gridCol>
              </a:tblGrid>
              <a:tr h="306795">
                <a:tc gridSpan="2">
                  <a:txBody>
                    <a:bodyPr/>
                    <a:lstStyle/>
                    <a:p>
                      <a:pPr marL="0" marR="0">
                        <a:lnSpc>
                          <a:spcPct val="107000"/>
                        </a:lnSpc>
                        <a:spcBef>
                          <a:spcPts val="0"/>
                        </a:spcBef>
                        <a:spcAft>
                          <a:spcPts val="0"/>
                        </a:spcAft>
                      </a:pPr>
                      <a:r>
                        <a:rPr lang="en-US" sz="1200" kern="0">
                          <a:effectLst/>
                        </a:rPr>
                        <a:t>Q6: What do you use your service for?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72651569"/>
                  </a:ext>
                </a:extLst>
              </a:tr>
              <a:tr h="306795">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Work from Home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503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55%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02253820"/>
                  </a:ext>
                </a:extLst>
              </a:tr>
              <a:tr h="306795">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Education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685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75%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11901808"/>
                  </a:ext>
                </a:extLst>
              </a:tr>
              <a:tr h="306795">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Healthcare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409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45%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59156949"/>
                  </a:ext>
                </a:extLst>
              </a:tr>
              <a:tr h="306795">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Shopping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510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56%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886843072"/>
                  </a:ext>
                </a:extLst>
              </a:tr>
              <a:tr h="369365">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Movies, TV, Sports, or Other Media Streaming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771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84%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3033591"/>
                  </a:ext>
                </a:extLst>
              </a:tr>
              <a:tr h="306795">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Gaming</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434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47%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67639036"/>
                  </a:ext>
                </a:extLst>
              </a:tr>
              <a:tr h="306795">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Other</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91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10%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1630829"/>
                  </a:ext>
                </a:extLst>
              </a:tr>
              <a:tr h="306795">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Total Respondents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915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90748555"/>
                  </a:ext>
                </a:extLst>
              </a:tr>
            </a:tbl>
          </a:graphicData>
        </a:graphic>
      </p:graphicFrame>
    </p:spTree>
    <p:extLst>
      <p:ext uri="{BB962C8B-B14F-4D97-AF65-F5344CB8AC3E}">
        <p14:creationId xmlns:p14="http://schemas.microsoft.com/office/powerpoint/2010/main" val="4182705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p:txBody>
          <a:bodyPr/>
          <a:lstStyle/>
          <a:p>
            <a:r>
              <a:rPr lang="en-US" dirty="0"/>
              <a:t>Key Results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847273" y="2057401"/>
            <a:ext cx="9578109" cy="4112490"/>
          </a:xfrm>
        </p:spPr>
        <p:txBody>
          <a:bodyPr>
            <a:normAutofit/>
          </a:bodyPr>
          <a:lstStyle/>
          <a:p>
            <a:pPr marL="0" marR="0" indent="0">
              <a:lnSpc>
                <a:spcPct val="107000"/>
              </a:lnSpc>
              <a:spcBef>
                <a:spcPts val="200"/>
              </a:spcBef>
              <a:spcAft>
                <a:spcPts val="0"/>
              </a:spcAft>
              <a:buNone/>
            </a:pPr>
            <a:r>
              <a:rPr lang="en-US" sz="3800" b="1" kern="100" dirty="0">
                <a:solidFill>
                  <a:schemeClr val="accent4">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What are you even talking about?</a:t>
            </a:r>
            <a:endPar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is interesting is that over half the survey respondents that ARE currently connected to the Internet don’t understand the basic terms of Broadband or Fiber, even though they are dominant key words that is used in industry marketing materials.  It is not surprising that the corresponding numbers increase for those that are not connected.</a:t>
            </a:r>
          </a:p>
          <a:p>
            <a:pPr marL="0" marR="0" indent="0">
              <a:lnSpc>
                <a:spcPct val="107000"/>
              </a:lnSpc>
              <a:spcBef>
                <a:spcPts val="0"/>
              </a:spcBef>
              <a:spcAft>
                <a:spcPts val="800"/>
              </a:spcAft>
              <a:buNone/>
            </a:pP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We feel that providing educational opportunities for the local community can help with baseline understanding of technology so that they can make better decisions as consumers.</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23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1"/>
            <a:ext cx="10018713" cy="889000"/>
          </a:xfrm>
        </p:spPr>
        <p:txBody>
          <a:bodyPr/>
          <a:lstStyle/>
          <a:p>
            <a:r>
              <a:rPr lang="en-US" dirty="0"/>
              <a:t>Key Results</a:t>
            </a:r>
          </a:p>
        </p:txBody>
      </p:sp>
      <p:graphicFrame>
        <p:nvGraphicFramePr>
          <p:cNvPr id="6" name="Content Placeholder 5">
            <a:extLst>
              <a:ext uri="{FF2B5EF4-FFF2-40B4-BE49-F238E27FC236}">
                <a16:creationId xmlns:a16="http://schemas.microsoft.com/office/drawing/2014/main" id="{1CE505FE-120B-0435-CA64-432958CC0044}"/>
              </a:ext>
            </a:extLst>
          </p:cNvPr>
          <p:cNvGraphicFramePr>
            <a:graphicFrameLocks noGrp="1"/>
          </p:cNvGraphicFramePr>
          <p:nvPr>
            <p:ph idx="1"/>
            <p:extLst>
              <p:ext uri="{D42A27DB-BD31-4B8C-83A1-F6EECF244321}">
                <p14:modId xmlns:p14="http://schemas.microsoft.com/office/powerpoint/2010/main" val="2371750899"/>
              </p:ext>
            </p:extLst>
          </p:nvPr>
        </p:nvGraphicFramePr>
        <p:xfrm>
          <a:off x="1484311" y="2542678"/>
          <a:ext cx="4343834" cy="3234283"/>
        </p:xfrm>
        <a:graphic>
          <a:graphicData uri="http://schemas.openxmlformats.org/drawingml/2006/table">
            <a:tbl>
              <a:tblPr firstRow="1" firstCol="1" bandRow="1">
                <a:tableStyleId>{5C22544A-7EE6-4342-B048-85BDC9FD1C3A}</a:tableStyleId>
              </a:tblPr>
              <a:tblGrid>
                <a:gridCol w="164498">
                  <a:extLst>
                    <a:ext uri="{9D8B030D-6E8A-4147-A177-3AD203B41FA5}">
                      <a16:colId xmlns:a16="http://schemas.microsoft.com/office/drawing/2014/main" val="4250404361"/>
                    </a:ext>
                  </a:extLst>
                </a:gridCol>
                <a:gridCol w="2943036">
                  <a:extLst>
                    <a:ext uri="{9D8B030D-6E8A-4147-A177-3AD203B41FA5}">
                      <a16:colId xmlns:a16="http://schemas.microsoft.com/office/drawing/2014/main" val="3622296307"/>
                    </a:ext>
                  </a:extLst>
                </a:gridCol>
                <a:gridCol w="581456">
                  <a:extLst>
                    <a:ext uri="{9D8B030D-6E8A-4147-A177-3AD203B41FA5}">
                      <a16:colId xmlns:a16="http://schemas.microsoft.com/office/drawing/2014/main" val="3983658322"/>
                    </a:ext>
                  </a:extLst>
                </a:gridCol>
                <a:gridCol w="654844">
                  <a:extLst>
                    <a:ext uri="{9D8B030D-6E8A-4147-A177-3AD203B41FA5}">
                      <a16:colId xmlns:a16="http://schemas.microsoft.com/office/drawing/2014/main" val="3652449943"/>
                    </a:ext>
                  </a:extLst>
                </a:gridCol>
              </a:tblGrid>
              <a:tr h="281827">
                <a:tc gridSpan="4">
                  <a:txBody>
                    <a:bodyPr/>
                    <a:lstStyle/>
                    <a:p>
                      <a:pPr marL="0" marR="0">
                        <a:lnSpc>
                          <a:spcPct val="107000"/>
                        </a:lnSpc>
                        <a:spcBef>
                          <a:spcPts val="0"/>
                        </a:spcBef>
                        <a:spcAft>
                          <a:spcPts val="0"/>
                        </a:spcAft>
                      </a:pPr>
                      <a:r>
                        <a:rPr lang="en-US" sz="1200" kern="0">
                          <a:effectLst/>
                        </a:rPr>
                        <a:t>Q7: Do you Understand the term "Broadband" as it relates to the Internet?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2712380"/>
                  </a:ext>
                </a:extLst>
              </a:tr>
              <a:tr h="274303">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446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46%</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7915567"/>
                  </a:ext>
                </a:extLst>
              </a:tr>
              <a:tr h="274303">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No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515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53%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50089762"/>
                  </a:ext>
                </a:extLst>
              </a:tr>
              <a:tr h="274303">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Maybe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93873477"/>
                  </a:ext>
                </a:extLst>
              </a:tr>
              <a:tr h="274303">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Total Respondents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964</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00232557"/>
                  </a:ext>
                </a:extLst>
              </a:tr>
              <a:tr h="274303">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71748197"/>
                  </a:ext>
                </a:extLst>
              </a:tr>
              <a:tr h="317795">
                <a:tc gridSpan="4">
                  <a:txBody>
                    <a:bodyPr/>
                    <a:lstStyle/>
                    <a:p>
                      <a:pPr marL="0" marR="0">
                        <a:lnSpc>
                          <a:spcPct val="107000"/>
                        </a:lnSpc>
                        <a:spcBef>
                          <a:spcPts val="0"/>
                        </a:spcBef>
                        <a:spcAft>
                          <a:spcPts val="0"/>
                        </a:spcAft>
                      </a:pPr>
                      <a:r>
                        <a:rPr lang="en-US" sz="1200" kern="0" dirty="0">
                          <a:effectLst/>
                        </a:rPr>
                        <a:t>Q8: Do you Understand the term "Fiber" as it relates to the Internet?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0935274"/>
                  </a:ext>
                </a:extLst>
              </a:tr>
              <a:tr h="274303">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372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38%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58309659"/>
                  </a:ext>
                </a:extLst>
              </a:tr>
              <a:tr h="274303">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No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597</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62%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44958008"/>
                  </a:ext>
                </a:extLst>
              </a:tr>
              <a:tr h="274303">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Maybe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6291297"/>
                  </a:ext>
                </a:extLst>
              </a:tr>
              <a:tr h="274303">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Total Respondents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970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53767306"/>
                  </a:ext>
                </a:extLst>
              </a:tr>
            </a:tbl>
          </a:graphicData>
        </a:graphic>
      </p:graphicFrame>
      <p:graphicFrame>
        <p:nvGraphicFramePr>
          <p:cNvPr id="7" name="Table 6">
            <a:extLst>
              <a:ext uri="{FF2B5EF4-FFF2-40B4-BE49-F238E27FC236}">
                <a16:creationId xmlns:a16="http://schemas.microsoft.com/office/drawing/2014/main" id="{EC2A66BA-A261-8EC2-ED78-0741F8DA0572}"/>
              </a:ext>
            </a:extLst>
          </p:cNvPr>
          <p:cNvGraphicFramePr>
            <a:graphicFrameLocks noGrp="1"/>
          </p:cNvGraphicFramePr>
          <p:nvPr>
            <p:extLst>
              <p:ext uri="{D42A27DB-BD31-4B8C-83A1-F6EECF244321}">
                <p14:modId xmlns:p14="http://schemas.microsoft.com/office/powerpoint/2010/main" val="488734638"/>
              </p:ext>
            </p:extLst>
          </p:nvPr>
        </p:nvGraphicFramePr>
        <p:xfrm>
          <a:off x="6696245" y="2542678"/>
          <a:ext cx="4443941" cy="3040829"/>
        </p:xfrm>
        <a:graphic>
          <a:graphicData uri="http://schemas.openxmlformats.org/drawingml/2006/table">
            <a:tbl>
              <a:tblPr firstRow="1" firstCol="1" bandRow="1">
                <a:tableStyleId>{5C22544A-7EE6-4342-B048-85BDC9FD1C3A}</a:tableStyleId>
              </a:tblPr>
              <a:tblGrid>
                <a:gridCol w="185317">
                  <a:extLst>
                    <a:ext uri="{9D8B030D-6E8A-4147-A177-3AD203B41FA5}">
                      <a16:colId xmlns:a16="http://schemas.microsoft.com/office/drawing/2014/main" val="1343670435"/>
                    </a:ext>
                  </a:extLst>
                </a:gridCol>
                <a:gridCol w="3130964">
                  <a:extLst>
                    <a:ext uri="{9D8B030D-6E8A-4147-A177-3AD203B41FA5}">
                      <a16:colId xmlns:a16="http://schemas.microsoft.com/office/drawing/2014/main" val="2325230944"/>
                    </a:ext>
                  </a:extLst>
                </a:gridCol>
                <a:gridCol w="431108">
                  <a:extLst>
                    <a:ext uri="{9D8B030D-6E8A-4147-A177-3AD203B41FA5}">
                      <a16:colId xmlns:a16="http://schemas.microsoft.com/office/drawing/2014/main" val="198772259"/>
                    </a:ext>
                  </a:extLst>
                </a:gridCol>
                <a:gridCol w="696552">
                  <a:extLst>
                    <a:ext uri="{9D8B030D-6E8A-4147-A177-3AD203B41FA5}">
                      <a16:colId xmlns:a16="http://schemas.microsoft.com/office/drawing/2014/main" val="1634636130"/>
                    </a:ext>
                  </a:extLst>
                </a:gridCol>
              </a:tblGrid>
              <a:tr h="291064">
                <a:tc gridSpan="4">
                  <a:txBody>
                    <a:bodyPr/>
                    <a:lstStyle/>
                    <a:p>
                      <a:pPr marL="0" marR="0">
                        <a:lnSpc>
                          <a:spcPct val="107000"/>
                        </a:lnSpc>
                        <a:spcBef>
                          <a:spcPts val="0"/>
                        </a:spcBef>
                        <a:spcAft>
                          <a:spcPts val="0"/>
                        </a:spcAft>
                      </a:pPr>
                      <a:r>
                        <a:rPr lang="en-US" sz="1200" kern="0" dirty="0">
                          <a:effectLst/>
                        </a:rPr>
                        <a:t>Q3: Do you Understand the term "Broadband" as it relates to the Internet?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5005004"/>
                  </a:ext>
                </a:extLst>
              </a:tr>
              <a:tr h="325039">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53018973"/>
                  </a:ext>
                </a:extLst>
              </a:tr>
              <a:tr h="325039">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No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71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79%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20098738"/>
                  </a:ext>
                </a:extLst>
              </a:tr>
              <a:tr h="325039">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Total Respondents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90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59541727"/>
                  </a:ext>
                </a:extLst>
              </a:tr>
              <a:tr h="325039">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211967280"/>
                  </a:ext>
                </a:extLst>
              </a:tr>
              <a:tr h="301669">
                <a:tc gridSpan="4">
                  <a:txBody>
                    <a:bodyPr/>
                    <a:lstStyle/>
                    <a:p>
                      <a:pPr marL="0" marR="0">
                        <a:lnSpc>
                          <a:spcPct val="107000"/>
                        </a:lnSpc>
                        <a:spcBef>
                          <a:spcPts val="0"/>
                        </a:spcBef>
                        <a:spcAft>
                          <a:spcPts val="0"/>
                        </a:spcAft>
                      </a:pPr>
                      <a:r>
                        <a:rPr lang="en-US" sz="1200" kern="0" dirty="0">
                          <a:effectLst/>
                        </a:rPr>
                        <a:t>Q4: Do you Understand the term "Fiber" as it relates to the Internet?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15603536"/>
                  </a:ext>
                </a:extLst>
              </a:tr>
              <a:tr h="325039">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Yes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18</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20%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81311699"/>
                  </a:ext>
                </a:extLst>
              </a:tr>
              <a:tr h="325039">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No</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72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80%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87983456"/>
                  </a:ext>
                </a:extLst>
              </a:tr>
              <a:tr h="325039">
                <a:tc>
                  <a:txBody>
                    <a:bodyPr/>
                    <a:lstStyle/>
                    <a:p>
                      <a:pPr>
                        <a:lnSpc>
                          <a:spcPct val="107000"/>
                        </a:lnSpc>
                      </a:pPr>
                      <a:endParaRPr lang="en-US" sz="11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200" kern="0">
                          <a:effectLst/>
                        </a:rPr>
                        <a:t>Total Respondents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100" kern="0">
                          <a:effectLst/>
                        </a:rPr>
                        <a:t>90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100" kern="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82643767"/>
                  </a:ext>
                </a:extLst>
              </a:tr>
            </a:tbl>
          </a:graphicData>
        </a:graphic>
      </p:graphicFrame>
      <p:sp>
        <p:nvSpPr>
          <p:cNvPr id="8" name="Content Placeholder 2">
            <a:extLst>
              <a:ext uri="{FF2B5EF4-FFF2-40B4-BE49-F238E27FC236}">
                <a16:creationId xmlns:a16="http://schemas.microsoft.com/office/drawing/2014/main" id="{F6914A71-1C1C-757B-2BEB-5463EBCA8FD7}"/>
              </a:ext>
            </a:extLst>
          </p:cNvPr>
          <p:cNvSpPr txBox="1">
            <a:spLocks/>
          </p:cNvSpPr>
          <p:nvPr/>
        </p:nvSpPr>
        <p:spPr>
          <a:xfrm>
            <a:off x="1456602" y="1574801"/>
            <a:ext cx="4343834" cy="889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7000"/>
              </a:lnSpc>
              <a:spcBef>
                <a:spcPts val="200"/>
              </a:spcBef>
              <a:buFont typeface="Arial" panose="020B0604020202020204" pitchFamily="34" charset="0"/>
              <a:buNone/>
            </a:pPr>
            <a:r>
              <a:rPr lang="en-US" sz="3800" b="1" kern="100" dirty="0">
                <a:solidFill>
                  <a:schemeClr val="accent4">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Connected Users</a:t>
            </a:r>
            <a:endParaRPr lang="en-US" kern="1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D96C91AC-22B9-9500-11F1-F93A0743EF6A}"/>
              </a:ext>
            </a:extLst>
          </p:cNvPr>
          <p:cNvSpPr txBox="1">
            <a:spLocks/>
          </p:cNvSpPr>
          <p:nvPr/>
        </p:nvSpPr>
        <p:spPr>
          <a:xfrm>
            <a:off x="6641700" y="1574801"/>
            <a:ext cx="4343834" cy="88900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7000"/>
              </a:lnSpc>
              <a:spcBef>
                <a:spcPts val="200"/>
              </a:spcBef>
              <a:buFont typeface="Arial" panose="020B0604020202020204" pitchFamily="34" charset="0"/>
              <a:buNone/>
            </a:pPr>
            <a:r>
              <a:rPr lang="en-US" sz="3800" b="1" kern="100" dirty="0">
                <a:solidFill>
                  <a:schemeClr val="accent4">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Non-Connected Users</a:t>
            </a:r>
            <a:endParaRPr lang="en-US" kern="1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640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1"/>
            <a:ext cx="10018713" cy="889000"/>
          </a:xfrm>
        </p:spPr>
        <p:txBody>
          <a:bodyPr/>
          <a:lstStyle/>
          <a:p>
            <a:r>
              <a:rPr lang="en-US" dirty="0"/>
              <a:t>Key Results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895784" y="1574801"/>
            <a:ext cx="9529598" cy="1840344"/>
          </a:xfrm>
        </p:spPr>
        <p:txBody>
          <a:bodyPr>
            <a:normAutofit/>
          </a:bodyPr>
          <a:lstStyle/>
          <a:p>
            <a:pPr marL="0" marR="0" indent="0">
              <a:lnSpc>
                <a:spcPct val="107000"/>
              </a:lnSpc>
              <a:spcBef>
                <a:spcPts val="200"/>
              </a:spcBef>
              <a:spcAft>
                <a:spcPts val="0"/>
              </a:spcAft>
              <a:buNone/>
            </a:pPr>
            <a:r>
              <a:rPr lang="en-US" sz="3800" b="1" kern="100" dirty="0">
                <a:solidFill>
                  <a:schemeClr val="accent4">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Broadband as a Utility?</a:t>
            </a:r>
            <a:endPar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kern="100" dirty="0">
                <a:latin typeface="Calibri" panose="020F0502020204030204" pitchFamily="34" charset="0"/>
                <a:cs typeface="Times New Roman" panose="02020603050405020304" pitchFamily="18" charset="0"/>
              </a:rPr>
              <a:t>We asked if respondents would consider using an Internet Service if it were a public utility like water or trash?</a:t>
            </a:r>
          </a:p>
        </p:txBody>
      </p:sp>
      <p:graphicFrame>
        <p:nvGraphicFramePr>
          <p:cNvPr id="4" name="Table 3">
            <a:extLst>
              <a:ext uri="{FF2B5EF4-FFF2-40B4-BE49-F238E27FC236}">
                <a16:creationId xmlns:a16="http://schemas.microsoft.com/office/drawing/2014/main" id="{58089499-F56D-692B-5DAD-4652FBA86ACC}"/>
              </a:ext>
            </a:extLst>
          </p:cNvPr>
          <p:cNvGraphicFramePr>
            <a:graphicFrameLocks noGrp="1"/>
          </p:cNvGraphicFramePr>
          <p:nvPr>
            <p:extLst>
              <p:ext uri="{D42A27DB-BD31-4B8C-83A1-F6EECF244321}">
                <p14:modId xmlns:p14="http://schemas.microsoft.com/office/powerpoint/2010/main" val="2382166970"/>
              </p:ext>
            </p:extLst>
          </p:nvPr>
        </p:nvGraphicFramePr>
        <p:xfrm>
          <a:off x="2010578" y="3794884"/>
          <a:ext cx="3983122" cy="2371532"/>
        </p:xfrm>
        <a:graphic>
          <a:graphicData uri="http://schemas.openxmlformats.org/drawingml/2006/table">
            <a:tbl>
              <a:tblPr firstRow="1" firstCol="1" bandRow="1">
                <a:tableStyleId>{5C22544A-7EE6-4342-B048-85BDC9FD1C3A}</a:tableStyleId>
              </a:tblPr>
              <a:tblGrid>
                <a:gridCol w="244425">
                  <a:extLst>
                    <a:ext uri="{9D8B030D-6E8A-4147-A177-3AD203B41FA5}">
                      <a16:colId xmlns:a16="http://schemas.microsoft.com/office/drawing/2014/main" val="1626871287"/>
                    </a:ext>
                  </a:extLst>
                </a:gridCol>
                <a:gridCol w="2307760">
                  <a:extLst>
                    <a:ext uri="{9D8B030D-6E8A-4147-A177-3AD203B41FA5}">
                      <a16:colId xmlns:a16="http://schemas.microsoft.com/office/drawing/2014/main" val="211106186"/>
                    </a:ext>
                  </a:extLst>
                </a:gridCol>
                <a:gridCol w="665018">
                  <a:extLst>
                    <a:ext uri="{9D8B030D-6E8A-4147-A177-3AD203B41FA5}">
                      <a16:colId xmlns:a16="http://schemas.microsoft.com/office/drawing/2014/main" val="499297794"/>
                    </a:ext>
                  </a:extLst>
                </a:gridCol>
                <a:gridCol w="765919">
                  <a:extLst>
                    <a:ext uri="{9D8B030D-6E8A-4147-A177-3AD203B41FA5}">
                      <a16:colId xmlns:a16="http://schemas.microsoft.com/office/drawing/2014/main" val="2101584351"/>
                    </a:ext>
                  </a:extLst>
                </a:gridCol>
              </a:tblGrid>
              <a:tr h="993564">
                <a:tc gridSpan="4">
                  <a:txBody>
                    <a:bodyPr/>
                    <a:lstStyle/>
                    <a:p>
                      <a:pPr marL="0" marR="0">
                        <a:lnSpc>
                          <a:spcPct val="107000"/>
                        </a:lnSpc>
                        <a:spcBef>
                          <a:spcPts val="0"/>
                        </a:spcBef>
                        <a:spcAft>
                          <a:spcPts val="0"/>
                        </a:spcAft>
                      </a:pPr>
                      <a:r>
                        <a:rPr lang="en-US" sz="1800" kern="0">
                          <a:effectLst/>
                        </a:rPr>
                        <a:t>Q9: Would you consider using an Internet Service if it were a public utility like water or trash?</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81418" marR="81418" marT="40709" marB="40709"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4623499"/>
                  </a:ext>
                </a:extLst>
              </a:tr>
              <a:tr h="352732">
                <a:tc>
                  <a:txBody>
                    <a:bodyPr/>
                    <a:lstStyle/>
                    <a:p>
                      <a:pPr>
                        <a:lnSpc>
                          <a:spcPct val="107000"/>
                        </a:lnSpc>
                      </a:pPr>
                      <a:endParaRPr lang="en-US" sz="1700" kern="100">
                        <a:effectLst/>
                        <a:latin typeface="Calibri" panose="020F0502020204030204" pitchFamily="34" charset="0"/>
                        <a:cs typeface="Times New Roman" panose="02020603050405020304" pitchFamily="18" charset="0"/>
                      </a:endParaRPr>
                    </a:p>
                  </a:txBody>
                  <a:tcPr marL="103117" marR="103117" marT="0" marB="0" anchor="b"/>
                </a:tc>
                <a:tc>
                  <a:txBody>
                    <a:bodyPr/>
                    <a:lstStyle/>
                    <a:p>
                      <a:pPr marL="0" marR="0" algn="r">
                        <a:lnSpc>
                          <a:spcPct val="107000"/>
                        </a:lnSpc>
                        <a:spcBef>
                          <a:spcPts val="0"/>
                        </a:spcBef>
                        <a:spcAft>
                          <a:spcPts val="0"/>
                        </a:spcAft>
                      </a:pPr>
                      <a:r>
                        <a:rPr lang="en-US" sz="1800" kern="0" dirty="0">
                          <a:effectLst/>
                        </a:rPr>
                        <a:t>Yes</a:t>
                      </a:r>
                      <a:endParaRPr lang="en-US" sz="17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103117" marR="103117" marT="0" marB="0" anchor="b"/>
                </a:tc>
                <a:tc>
                  <a:txBody>
                    <a:bodyPr/>
                    <a:lstStyle/>
                    <a:p>
                      <a:pPr marL="0" marR="0" algn="r">
                        <a:lnSpc>
                          <a:spcPct val="107000"/>
                        </a:lnSpc>
                        <a:spcBef>
                          <a:spcPts val="0"/>
                        </a:spcBef>
                        <a:spcAft>
                          <a:spcPts val="0"/>
                        </a:spcAft>
                      </a:pPr>
                      <a:r>
                        <a:rPr lang="en-US" sz="1700" kern="0">
                          <a:effectLst/>
                        </a:rPr>
                        <a:t>814</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7" marR="103117" marT="0" marB="0" anchor="b"/>
                </a:tc>
                <a:tc>
                  <a:txBody>
                    <a:bodyPr/>
                    <a:lstStyle/>
                    <a:p>
                      <a:pPr marL="0" marR="0" algn="r">
                        <a:lnSpc>
                          <a:spcPct val="107000"/>
                        </a:lnSpc>
                        <a:spcBef>
                          <a:spcPts val="0"/>
                        </a:spcBef>
                        <a:spcAft>
                          <a:spcPts val="0"/>
                        </a:spcAft>
                      </a:pPr>
                      <a:r>
                        <a:rPr lang="en-US" sz="1700" kern="0">
                          <a:effectLst/>
                        </a:rPr>
                        <a:t>85%</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7" marR="103117" marT="0" marB="0" anchor="b"/>
                </a:tc>
                <a:extLst>
                  <a:ext uri="{0D108BD9-81ED-4DB2-BD59-A6C34878D82A}">
                    <a16:rowId xmlns:a16="http://schemas.microsoft.com/office/drawing/2014/main" val="579946137"/>
                  </a:ext>
                </a:extLst>
              </a:tr>
              <a:tr h="369274">
                <a:tc>
                  <a:txBody>
                    <a:bodyPr/>
                    <a:lstStyle/>
                    <a:p>
                      <a:pPr>
                        <a:lnSpc>
                          <a:spcPct val="107000"/>
                        </a:lnSpc>
                      </a:pPr>
                      <a:endParaRPr lang="en-US" sz="1700" kern="100">
                        <a:effectLst/>
                        <a:latin typeface="Calibri" panose="020F0502020204030204" pitchFamily="34" charset="0"/>
                        <a:cs typeface="Times New Roman" panose="02020603050405020304" pitchFamily="18" charset="0"/>
                      </a:endParaRPr>
                    </a:p>
                  </a:txBody>
                  <a:tcPr marL="103117" marR="103117" marT="0" marB="0" anchor="b"/>
                </a:tc>
                <a:tc>
                  <a:txBody>
                    <a:bodyPr/>
                    <a:lstStyle/>
                    <a:p>
                      <a:pPr marL="0" marR="0" algn="r">
                        <a:lnSpc>
                          <a:spcPct val="107000"/>
                        </a:lnSpc>
                        <a:spcBef>
                          <a:spcPts val="0"/>
                        </a:spcBef>
                        <a:spcAft>
                          <a:spcPts val="0"/>
                        </a:spcAft>
                      </a:pPr>
                      <a:r>
                        <a:rPr lang="en-US" sz="1800" kern="0">
                          <a:effectLst/>
                        </a:rPr>
                        <a:t>No</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7" marR="103117" marT="0" marB="0" anchor="b"/>
                </a:tc>
                <a:tc>
                  <a:txBody>
                    <a:bodyPr/>
                    <a:lstStyle/>
                    <a:p>
                      <a:pPr marL="0" marR="0" algn="r">
                        <a:lnSpc>
                          <a:spcPct val="107000"/>
                        </a:lnSpc>
                        <a:spcBef>
                          <a:spcPts val="0"/>
                        </a:spcBef>
                        <a:spcAft>
                          <a:spcPts val="0"/>
                        </a:spcAft>
                      </a:pPr>
                      <a:r>
                        <a:rPr lang="en-US" sz="1700" kern="0">
                          <a:effectLst/>
                        </a:rPr>
                        <a:t>127</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7" marR="103117" marT="0" marB="0" anchor="b"/>
                </a:tc>
                <a:tc>
                  <a:txBody>
                    <a:bodyPr/>
                    <a:lstStyle/>
                    <a:p>
                      <a:pPr marL="0" marR="0" algn="r">
                        <a:lnSpc>
                          <a:spcPct val="107000"/>
                        </a:lnSpc>
                        <a:spcBef>
                          <a:spcPts val="0"/>
                        </a:spcBef>
                        <a:spcAft>
                          <a:spcPts val="0"/>
                        </a:spcAft>
                      </a:pPr>
                      <a:r>
                        <a:rPr lang="en-US" sz="1700" kern="0">
                          <a:effectLst/>
                        </a:rPr>
                        <a:t>13%</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7" marR="103117" marT="0" marB="0" anchor="b"/>
                </a:tc>
                <a:extLst>
                  <a:ext uri="{0D108BD9-81ED-4DB2-BD59-A6C34878D82A}">
                    <a16:rowId xmlns:a16="http://schemas.microsoft.com/office/drawing/2014/main" val="865322004"/>
                  </a:ext>
                </a:extLst>
              </a:tr>
              <a:tr h="300758">
                <a:tc>
                  <a:txBody>
                    <a:bodyPr/>
                    <a:lstStyle/>
                    <a:p>
                      <a:pPr>
                        <a:lnSpc>
                          <a:spcPct val="107000"/>
                        </a:lnSpc>
                      </a:pPr>
                      <a:endParaRPr lang="en-US" sz="1700" kern="100">
                        <a:effectLst/>
                        <a:latin typeface="Calibri" panose="020F0502020204030204" pitchFamily="34" charset="0"/>
                        <a:cs typeface="Times New Roman" panose="02020603050405020304" pitchFamily="18" charset="0"/>
                      </a:endParaRPr>
                    </a:p>
                  </a:txBody>
                  <a:tcPr marL="103117" marR="103117" marT="0" marB="0" anchor="b"/>
                </a:tc>
                <a:tc>
                  <a:txBody>
                    <a:bodyPr/>
                    <a:lstStyle/>
                    <a:p>
                      <a:pPr marL="0" marR="0" algn="r">
                        <a:lnSpc>
                          <a:spcPct val="107000"/>
                        </a:lnSpc>
                        <a:spcBef>
                          <a:spcPts val="0"/>
                        </a:spcBef>
                        <a:spcAft>
                          <a:spcPts val="0"/>
                        </a:spcAft>
                      </a:pPr>
                      <a:r>
                        <a:rPr lang="en-US" sz="1800" kern="0">
                          <a:effectLst/>
                        </a:rPr>
                        <a:t>Maybe</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7" marR="103117" marT="0" marB="0" anchor="b"/>
                </a:tc>
                <a:tc>
                  <a:txBody>
                    <a:bodyPr/>
                    <a:lstStyle/>
                    <a:p>
                      <a:pPr marL="0" marR="0" algn="r">
                        <a:lnSpc>
                          <a:spcPct val="107000"/>
                        </a:lnSpc>
                        <a:spcBef>
                          <a:spcPts val="0"/>
                        </a:spcBef>
                        <a:spcAft>
                          <a:spcPts val="0"/>
                        </a:spcAft>
                      </a:pPr>
                      <a:r>
                        <a:rPr lang="en-US" sz="1700" kern="0">
                          <a:effectLst/>
                        </a:rPr>
                        <a:t>17</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7" marR="103117" marT="0" marB="0" anchor="b"/>
                </a:tc>
                <a:tc>
                  <a:txBody>
                    <a:bodyPr/>
                    <a:lstStyle/>
                    <a:p>
                      <a:pPr marL="0" marR="0" algn="r">
                        <a:lnSpc>
                          <a:spcPct val="107000"/>
                        </a:lnSpc>
                        <a:spcBef>
                          <a:spcPts val="0"/>
                        </a:spcBef>
                        <a:spcAft>
                          <a:spcPts val="0"/>
                        </a:spcAft>
                      </a:pPr>
                      <a:r>
                        <a:rPr lang="en-US" sz="1700" kern="0">
                          <a:effectLst/>
                        </a:rPr>
                        <a:t>2%</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7" marR="103117" marT="0" marB="0" anchor="b"/>
                </a:tc>
                <a:extLst>
                  <a:ext uri="{0D108BD9-81ED-4DB2-BD59-A6C34878D82A}">
                    <a16:rowId xmlns:a16="http://schemas.microsoft.com/office/drawing/2014/main" val="2192739649"/>
                  </a:ext>
                </a:extLst>
              </a:tr>
              <a:tr h="355204">
                <a:tc>
                  <a:txBody>
                    <a:bodyPr/>
                    <a:lstStyle/>
                    <a:p>
                      <a:pPr>
                        <a:lnSpc>
                          <a:spcPct val="107000"/>
                        </a:lnSpc>
                      </a:pPr>
                      <a:endParaRPr lang="en-US" sz="1700" kern="100">
                        <a:effectLst/>
                        <a:latin typeface="Calibri" panose="020F0502020204030204" pitchFamily="34" charset="0"/>
                        <a:cs typeface="Times New Roman" panose="02020603050405020304" pitchFamily="18" charset="0"/>
                      </a:endParaRPr>
                    </a:p>
                  </a:txBody>
                  <a:tcPr marL="103117" marR="103117" marT="0" marB="0" anchor="b"/>
                </a:tc>
                <a:tc>
                  <a:txBody>
                    <a:bodyPr/>
                    <a:lstStyle/>
                    <a:p>
                      <a:pPr marL="0" marR="0" algn="r">
                        <a:lnSpc>
                          <a:spcPct val="107000"/>
                        </a:lnSpc>
                        <a:spcBef>
                          <a:spcPts val="0"/>
                        </a:spcBef>
                        <a:spcAft>
                          <a:spcPts val="0"/>
                        </a:spcAft>
                      </a:pPr>
                      <a:r>
                        <a:rPr lang="en-US" sz="1800" kern="0">
                          <a:effectLst/>
                        </a:rPr>
                        <a:t>Total Respondents</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7" marR="103117" marT="0" marB="0" anchor="b"/>
                </a:tc>
                <a:tc>
                  <a:txBody>
                    <a:bodyPr/>
                    <a:lstStyle/>
                    <a:p>
                      <a:pPr marL="0" marR="0" algn="r">
                        <a:lnSpc>
                          <a:spcPct val="107000"/>
                        </a:lnSpc>
                        <a:spcBef>
                          <a:spcPts val="0"/>
                        </a:spcBef>
                        <a:spcAft>
                          <a:spcPts val="0"/>
                        </a:spcAft>
                      </a:pPr>
                      <a:r>
                        <a:rPr lang="en-US" sz="1700" kern="0">
                          <a:effectLst/>
                        </a:rPr>
                        <a:t>958</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7" marR="103117" marT="0" marB="0" anchor="b"/>
                </a:tc>
                <a:tc>
                  <a:txBody>
                    <a:bodyPr/>
                    <a:lstStyle/>
                    <a:p>
                      <a:pPr>
                        <a:lnSpc>
                          <a:spcPct val="107000"/>
                        </a:lnSpc>
                      </a:pPr>
                      <a:endParaRPr lang="en-US" sz="1700" kern="100" dirty="0">
                        <a:effectLst/>
                        <a:latin typeface="Calibri" panose="020F0502020204030204" pitchFamily="34" charset="0"/>
                        <a:cs typeface="Times New Roman" panose="02020603050405020304" pitchFamily="18" charset="0"/>
                      </a:endParaRPr>
                    </a:p>
                  </a:txBody>
                  <a:tcPr marL="103117" marR="103117" marT="0" marB="0" anchor="b"/>
                </a:tc>
                <a:extLst>
                  <a:ext uri="{0D108BD9-81ED-4DB2-BD59-A6C34878D82A}">
                    <a16:rowId xmlns:a16="http://schemas.microsoft.com/office/drawing/2014/main" val="2873708531"/>
                  </a:ext>
                </a:extLst>
              </a:tr>
            </a:tbl>
          </a:graphicData>
        </a:graphic>
      </p:graphicFrame>
      <p:graphicFrame>
        <p:nvGraphicFramePr>
          <p:cNvPr id="5" name="Table 4">
            <a:extLst>
              <a:ext uri="{FF2B5EF4-FFF2-40B4-BE49-F238E27FC236}">
                <a16:creationId xmlns:a16="http://schemas.microsoft.com/office/drawing/2014/main" id="{628303D7-E499-CB73-F8B0-991239ED9586}"/>
              </a:ext>
            </a:extLst>
          </p:cNvPr>
          <p:cNvGraphicFramePr>
            <a:graphicFrameLocks noGrp="1"/>
          </p:cNvGraphicFramePr>
          <p:nvPr>
            <p:extLst>
              <p:ext uri="{D42A27DB-BD31-4B8C-83A1-F6EECF244321}">
                <p14:modId xmlns:p14="http://schemas.microsoft.com/office/powerpoint/2010/main" val="1096272807"/>
              </p:ext>
            </p:extLst>
          </p:nvPr>
        </p:nvGraphicFramePr>
        <p:xfrm>
          <a:off x="6312255" y="3794884"/>
          <a:ext cx="3983961" cy="2343823"/>
        </p:xfrm>
        <a:graphic>
          <a:graphicData uri="http://schemas.openxmlformats.org/drawingml/2006/table">
            <a:tbl>
              <a:tblPr firstRow="1" firstCol="1" bandRow="1">
                <a:tableStyleId>{5C22544A-7EE6-4342-B048-85BDC9FD1C3A}</a:tableStyleId>
              </a:tblPr>
              <a:tblGrid>
                <a:gridCol w="244428">
                  <a:extLst>
                    <a:ext uri="{9D8B030D-6E8A-4147-A177-3AD203B41FA5}">
                      <a16:colId xmlns:a16="http://schemas.microsoft.com/office/drawing/2014/main" val="2115658226"/>
                    </a:ext>
                  </a:extLst>
                </a:gridCol>
                <a:gridCol w="2374880">
                  <a:extLst>
                    <a:ext uri="{9D8B030D-6E8A-4147-A177-3AD203B41FA5}">
                      <a16:colId xmlns:a16="http://schemas.microsoft.com/office/drawing/2014/main" val="4258391622"/>
                    </a:ext>
                  </a:extLst>
                </a:gridCol>
                <a:gridCol w="606251">
                  <a:extLst>
                    <a:ext uri="{9D8B030D-6E8A-4147-A177-3AD203B41FA5}">
                      <a16:colId xmlns:a16="http://schemas.microsoft.com/office/drawing/2014/main" val="4197434357"/>
                    </a:ext>
                  </a:extLst>
                </a:gridCol>
                <a:gridCol w="758402">
                  <a:extLst>
                    <a:ext uri="{9D8B030D-6E8A-4147-A177-3AD203B41FA5}">
                      <a16:colId xmlns:a16="http://schemas.microsoft.com/office/drawing/2014/main" val="3663562712"/>
                    </a:ext>
                  </a:extLst>
                </a:gridCol>
              </a:tblGrid>
              <a:tr h="993565">
                <a:tc gridSpan="4">
                  <a:txBody>
                    <a:bodyPr/>
                    <a:lstStyle/>
                    <a:p>
                      <a:pPr marL="0" marR="0">
                        <a:lnSpc>
                          <a:spcPct val="107000"/>
                        </a:lnSpc>
                        <a:spcBef>
                          <a:spcPts val="0"/>
                        </a:spcBef>
                        <a:spcAft>
                          <a:spcPts val="0"/>
                        </a:spcAft>
                      </a:pPr>
                      <a:r>
                        <a:rPr lang="en-US" sz="1800" kern="0">
                          <a:effectLst/>
                        </a:rPr>
                        <a:t>Q5: Would you consider using an Internet Service if it were a public utility like water or trash?</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81418" marR="81418" marT="40709" marB="40709"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2351129"/>
                  </a:ext>
                </a:extLst>
              </a:tr>
              <a:tr h="380440">
                <a:tc>
                  <a:txBody>
                    <a:bodyPr/>
                    <a:lstStyle/>
                    <a:p>
                      <a:pPr>
                        <a:lnSpc>
                          <a:spcPct val="107000"/>
                        </a:lnSpc>
                      </a:pPr>
                      <a:endParaRPr lang="en-US" sz="1700" kern="100">
                        <a:effectLst/>
                        <a:latin typeface="Calibri" panose="020F0502020204030204" pitchFamily="34" charset="0"/>
                        <a:cs typeface="Times New Roman" panose="02020603050405020304" pitchFamily="18" charset="0"/>
                      </a:endParaRPr>
                    </a:p>
                  </a:txBody>
                  <a:tcPr marL="103118" marR="103118" marT="0" marB="0" anchor="b"/>
                </a:tc>
                <a:tc>
                  <a:txBody>
                    <a:bodyPr/>
                    <a:lstStyle/>
                    <a:p>
                      <a:pPr marL="0" marR="0" algn="r">
                        <a:lnSpc>
                          <a:spcPct val="107000"/>
                        </a:lnSpc>
                        <a:spcBef>
                          <a:spcPts val="0"/>
                        </a:spcBef>
                        <a:spcAft>
                          <a:spcPts val="0"/>
                        </a:spcAft>
                      </a:pPr>
                      <a:r>
                        <a:rPr lang="en-US" sz="1800" kern="0">
                          <a:effectLst/>
                        </a:rPr>
                        <a:t>Yes</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8" marR="103118" marT="0" marB="0" anchor="b"/>
                </a:tc>
                <a:tc>
                  <a:txBody>
                    <a:bodyPr/>
                    <a:lstStyle/>
                    <a:p>
                      <a:pPr marL="0" marR="0" algn="r">
                        <a:lnSpc>
                          <a:spcPct val="107000"/>
                        </a:lnSpc>
                        <a:spcBef>
                          <a:spcPts val="0"/>
                        </a:spcBef>
                        <a:spcAft>
                          <a:spcPts val="0"/>
                        </a:spcAft>
                      </a:pPr>
                      <a:r>
                        <a:rPr lang="en-US" sz="1700" kern="0">
                          <a:effectLst/>
                        </a:rPr>
                        <a:t>52</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8" marR="103118" marT="0" marB="0" anchor="b"/>
                </a:tc>
                <a:tc>
                  <a:txBody>
                    <a:bodyPr/>
                    <a:lstStyle/>
                    <a:p>
                      <a:pPr marL="0" marR="0" algn="r">
                        <a:lnSpc>
                          <a:spcPct val="107000"/>
                        </a:lnSpc>
                        <a:spcBef>
                          <a:spcPts val="0"/>
                        </a:spcBef>
                        <a:spcAft>
                          <a:spcPts val="0"/>
                        </a:spcAft>
                      </a:pPr>
                      <a:r>
                        <a:rPr lang="en-US" sz="1700" kern="0">
                          <a:effectLst/>
                        </a:rPr>
                        <a:t>60%</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8" marR="103118" marT="0" marB="0" anchor="b"/>
                </a:tc>
                <a:extLst>
                  <a:ext uri="{0D108BD9-81ED-4DB2-BD59-A6C34878D82A}">
                    <a16:rowId xmlns:a16="http://schemas.microsoft.com/office/drawing/2014/main" val="1966123334"/>
                  </a:ext>
                </a:extLst>
              </a:tr>
              <a:tr h="323273">
                <a:tc>
                  <a:txBody>
                    <a:bodyPr/>
                    <a:lstStyle/>
                    <a:p>
                      <a:pPr>
                        <a:lnSpc>
                          <a:spcPct val="107000"/>
                        </a:lnSpc>
                      </a:pPr>
                      <a:endParaRPr lang="en-US" sz="1700" kern="100">
                        <a:effectLst/>
                        <a:latin typeface="Calibri" panose="020F0502020204030204" pitchFamily="34" charset="0"/>
                        <a:cs typeface="Times New Roman" panose="02020603050405020304" pitchFamily="18" charset="0"/>
                      </a:endParaRPr>
                    </a:p>
                  </a:txBody>
                  <a:tcPr marL="103118" marR="103118" marT="0" marB="0" anchor="b"/>
                </a:tc>
                <a:tc>
                  <a:txBody>
                    <a:bodyPr/>
                    <a:lstStyle/>
                    <a:p>
                      <a:pPr marL="0" marR="0" algn="r">
                        <a:lnSpc>
                          <a:spcPct val="107000"/>
                        </a:lnSpc>
                        <a:spcBef>
                          <a:spcPts val="0"/>
                        </a:spcBef>
                        <a:spcAft>
                          <a:spcPts val="0"/>
                        </a:spcAft>
                      </a:pPr>
                      <a:r>
                        <a:rPr lang="en-US" sz="1800" kern="0">
                          <a:effectLst/>
                        </a:rPr>
                        <a:t>No</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8" marR="103118" marT="0" marB="0" anchor="b"/>
                </a:tc>
                <a:tc>
                  <a:txBody>
                    <a:bodyPr/>
                    <a:lstStyle/>
                    <a:p>
                      <a:pPr marL="0" marR="0" algn="r">
                        <a:lnSpc>
                          <a:spcPct val="107000"/>
                        </a:lnSpc>
                        <a:spcBef>
                          <a:spcPts val="0"/>
                        </a:spcBef>
                        <a:spcAft>
                          <a:spcPts val="0"/>
                        </a:spcAft>
                      </a:pPr>
                      <a:r>
                        <a:rPr lang="en-US" sz="1700" kern="0">
                          <a:effectLst/>
                        </a:rPr>
                        <a:t>34</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8" marR="103118" marT="0" marB="0" anchor="b"/>
                </a:tc>
                <a:tc>
                  <a:txBody>
                    <a:bodyPr/>
                    <a:lstStyle/>
                    <a:p>
                      <a:pPr marL="0" marR="0" algn="r">
                        <a:lnSpc>
                          <a:spcPct val="107000"/>
                        </a:lnSpc>
                        <a:spcBef>
                          <a:spcPts val="0"/>
                        </a:spcBef>
                        <a:spcAft>
                          <a:spcPts val="0"/>
                        </a:spcAft>
                      </a:pPr>
                      <a:r>
                        <a:rPr lang="en-US" sz="1700" kern="0">
                          <a:effectLst/>
                        </a:rPr>
                        <a:t>39%</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8" marR="103118" marT="0" marB="0" anchor="b"/>
                </a:tc>
                <a:extLst>
                  <a:ext uri="{0D108BD9-81ED-4DB2-BD59-A6C34878D82A}">
                    <a16:rowId xmlns:a16="http://schemas.microsoft.com/office/drawing/2014/main" val="2021684774"/>
                  </a:ext>
                </a:extLst>
              </a:tr>
              <a:tr h="300761">
                <a:tc>
                  <a:txBody>
                    <a:bodyPr/>
                    <a:lstStyle/>
                    <a:p>
                      <a:pPr>
                        <a:lnSpc>
                          <a:spcPct val="107000"/>
                        </a:lnSpc>
                      </a:pPr>
                      <a:endParaRPr lang="en-US" sz="1700" kern="100">
                        <a:effectLst/>
                        <a:latin typeface="Calibri" panose="020F0502020204030204" pitchFamily="34" charset="0"/>
                        <a:cs typeface="Times New Roman" panose="02020603050405020304" pitchFamily="18" charset="0"/>
                      </a:endParaRPr>
                    </a:p>
                  </a:txBody>
                  <a:tcPr marL="103118" marR="103118" marT="0" marB="0" anchor="b"/>
                </a:tc>
                <a:tc>
                  <a:txBody>
                    <a:bodyPr/>
                    <a:lstStyle/>
                    <a:p>
                      <a:pPr marL="0" marR="0" algn="r">
                        <a:lnSpc>
                          <a:spcPct val="107000"/>
                        </a:lnSpc>
                        <a:spcBef>
                          <a:spcPts val="0"/>
                        </a:spcBef>
                        <a:spcAft>
                          <a:spcPts val="0"/>
                        </a:spcAft>
                      </a:pPr>
                      <a:r>
                        <a:rPr lang="en-US" sz="1800" kern="0">
                          <a:effectLst/>
                        </a:rPr>
                        <a:t>Maybe</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8" marR="103118" marT="0" marB="0" anchor="b"/>
                </a:tc>
                <a:tc>
                  <a:txBody>
                    <a:bodyPr/>
                    <a:lstStyle/>
                    <a:p>
                      <a:pPr marL="0" marR="0" algn="r">
                        <a:lnSpc>
                          <a:spcPct val="107000"/>
                        </a:lnSpc>
                        <a:spcBef>
                          <a:spcPts val="0"/>
                        </a:spcBef>
                        <a:spcAft>
                          <a:spcPts val="0"/>
                        </a:spcAft>
                      </a:pPr>
                      <a:r>
                        <a:rPr lang="en-US" sz="1700" kern="0">
                          <a:effectLst/>
                        </a:rPr>
                        <a:t>1</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8" marR="103118" marT="0" marB="0" anchor="b"/>
                </a:tc>
                <a:tc>
                  <a:txBody>
                    <a:bodyPr/>
                    <a:lstStyle/>
                    <a:p>
                      <a:pPr marL="0" marR="0" algn="r">
                        <a:lnSpc>
                          <a:spcPct val="107000"/>
                        </a:lnSpc>
                        <a:spcBef>
                          <a:spcPts val="0"/>
                        </a:spcBef>
                        <a:spcAft>
                          <a:spcPts val="0"/>
                        </a:spcAft>
                      </a:pPr>
                      <a:r>
                        <a:rPr lang="en-US" sz="1700" kern="0">
                          <a:effectLst/>
                        </a:rPr>
                        <a:t>1%</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8" marR="103118" marT="0" marB="0" anchor="b"/>
                </a:tc>
                <a:extLst>
                  <a:ext uri="{0D108BD9-81ED-4DB2-BD59-A6C34878D82A}">
                    <a16:rowId xmlns:a16="http://schemas.microsoft.com/office/drawing/2014/main" val="3476035700"/>
                  </a:ext>
                </a:extLst>
              </a:tr>
              <a:tr h="345784">
                <a:tc>
                  <a:txBody>
                    <a:bodyPr/>
                    <a:lstStyle/>
                    <a:p>
                      <a:pPr>
                        <a:lnSpc>
                          <a:spcPct val="107000"/>
                        </a:lnSpc>
                      </a:pPr>
                      <a:endParaRPr lang="en-US" sz="1700" kern="100">
                        <a:effectLst/>
                        <a:latin typeface="Calibri" panose="020F0502020204030204" pitchFamily="34" charset="0"/>
                        <a:cs typeface="Times New Roman" panose="02020603050405020304" pitchFamily="18" charset="0"/>
                      </a:endParaRPr>
                    </a:p>
                  </a:txBody>
                  <a:tcPr marL="103118" marR="103118" marT="0" marB="0" anchor="b"/>
                </a:tc>
                <a:tc>
                  <a:txBody>
                    <a:bodyPr/>
                    <a:lstStyle/>
                    <a:p>
                      <a:pPr marL="0" marR="0" algn="r">
                        <a:lnSpc>
                          <a:spcPct val="107000"/>
                        </a:lnSpc>
                        <a:spcBef>
                          <a:spcPts val="0"/>
                        </a:spcBef>
                        <a:spcAft>
                          <a:spcPts val="0"/>
                        </a:spcAft>
                      </a:pPr>
                      <a:r>
                        <a:rPr lang="en-US" sz="1800" kern="0">
                          <a:effectLst/>
                        </a:rPr>
                        <a:t>Total Respondents</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8" marR="103118" marT="0" marB="0" anchor="b"/>
                </a:tc>
                <a:tc>
                  <a:txBody>
                    <a:bodyPr/>
                    <a:lstStyle/>
                    <a:p>
                      <a:pPr marL="0" marR="0" algn="r">
                        <a:lnSpc>
                          <a:spcPct val="107000"/>
                        </a:lnSpc>
                        <a:spcBef>
                          <a:spcPts val="0"/>
                        </a:spcBef>
                        <a:spcAft>
                          <a:spcPts val="0"/>
                        </a:spcAft>
                      </a:pPr>
                      <a:r>
                        <a:rPr lang="en-US" sz="1700" kern="0">
                          <a:effectLst/>
                        </a:rPr>
                        <a:t>87</a:t>
                      </a:r>
                      <a:endParaRPr lang="en-US" sz="1700" kern="100">
                        <a:effectLst/>
                        <a:latin typeface="Calibri" panose="020F0502020204030204" pitchFamily="34" charset="0"/>
                        <a:ea typeface="Calibri" panose="020F0502020204030204" pitchFamily="34" charset="0"/>
                        <a:cs typeface="Times New Roman" panose="02020603050405020304" pitchFamily="18" charset="0"/>
                      </a:endParaRPr>
                    </a:p>
                  </a:txBody>
                  <a:tcPr marL="103118" marR="103118" marT="0" marB="0" anchor="b"/>
                </a:tc>
                <a:tc>
                  <a:txBody>
                    <a:bodyPr/>
                    <a:lstStyle/>
                    <a:p>
                      <a:pPr>
                        <a:lnSpc>
                          <a:spcPct val="107000"/>
                        </a:lnSpc>
                      </a:pPr>
                      <a:endParaRPr lang="en-US" sz="1700" kern="100" dirty="0">
                        <a:effectLst/>
                        <a:latin typeface="Calibri" panose="020F0502020204030204" pitchFamily="34" charset="0"/>
                        <a:cs typeface="Times New Roman" panose="02020603050405020304" pitchFamily="18" charset="0"/>
                      </a:endParaRPr>
                    </a:p>
                  </a:txBody>
                  <a:tcPr marL="103118" marR="103118" marT="0" marB="0" anchor="b"/>
                </a:tc>
                <a:extLst>
                  <a:ext uri="{0D108BD9-81ED-4DB2-BD59-A6C34878D82A}">
                    <a16:rowId xmlns:a16="http://schemas.microsoft.com/office/drawing/2014/main" val="3079246935"/>
                  </a:ext>
                </a:extLst>
              </a:tr>
            </a:tbl>
          </a:graphicData>
        </a:graphic>
      </p:graphicFrame>
      <p:sp>
        <p:nvSpPr>
          <p:cNvPr id="6" name="Content Placeholder 2">
            <a:extLst>
              <a:ext uri="{FF2B5EF4-FFF2-40B4-BE49-F238E27FC236}">
                <a16:creationId xmlns:a16="http://schemas.microsoft.com/office/drawing/2014/main" id="{2BEC776C-4489-B8A6-DD70-E2FC3EDF5E28}"/>
              </a:ext>
            </a:extLst>
          </p:cNvPr>
          <p:cNvSpPr txBox="1">
            <a:spLocks/>
          </p:cNvSpPr>
          <p:nvPr/>
        </p:nvSpPr>
        <p:spPr>
          <a:xfrm>
            <a:off x="1895784" y="3302001"/>
            <a:ext cx="4097916" cy="889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7000"/>
              </a:lnSpc>
              <a:spcBef>
                <a:spcPts val="200"/>
              </a:spcBef>
              <a:buFont typeface="Arial" panose="020B0604020202020204" pitchFamily="34" charset="0"/>
              <a:buNone/>
            </a:pPr>
            <a:r>
              <a:rPr lang="en-US" sz="2500" b="1" kern="100" dirty="0">
                <a:solidFill>
                  <a:schemeClr val="accent4">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Connected Users</a:t>
            </a:r>
            <a:endParaRPr lang="en-US" sz="2500" kern="1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998FF239-2D74-F5EF-AF5E-2416330E506D}"/>
              </a:ext>
            </a:extLst>
          </p:cNvPr>
          <p:cNvSpPr txBox="1">
            <a:spLocks/>
          </p:cNvSpPr>
          <p:nvPr/>
        </p:nvSpPr>
        <p:spPr>
          <a:xfrm>
            <a:off x="6198302" y="3302001"/>
            <a:ext cx="4515880" cy="889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7000"/>
              </a:lnSpc>
              <a:spcBef>
                <a:spcPts val="200"/>
              </a:spcBef>
              <a:buFont typeface="Arial" panose="020B0604020202020204" pitchFamily="34" charset="0"/>
              <a:buNone/>
            </a:pPr>
            <a:r>
              <a:rPr lang="en-US" sz="2500" b="1" kern="100" dirty="0">
                <a:solidFill>
                  <a:schemeClr val="accent4">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Non-Connected Users</a:t>
            </a:r>
            <a:endParaRPr lang="en-US" sz="2500" kern="100" dirty="0">
              <a:solidFill>
                <a:schemeClr val="accent4">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67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94924-F059-76B4-A070-B58B029AB54E}"/>
              </a:ext>
            </a:extLst>
          </p:cNvPr>
          <p:cNvSpPr>
            <a:spLocks noGrp="1"/>
          </p:cNvSpPr>
          <p:nvPr>
            <p:ph type="title"/>
          </p:nvPr>
        </p:nvSpPr>
        <p:spPr/>
        <p:txBody>
          <a:bodyPr/>
          <a:lstStyle/>
          <a:p>
            <a:r>
              <a:rPr lang="en-US" dirty="0"/>
              <a:t>Why we did it</a:t>
            </a:r>
          </a:p>
        </p:txBody>
      </p:sp>
      <p:sp>
        <p:nvSpPr>
          <p:cNvPr id="3" name="Content Placeholder 2">
            <a:extLst>
              <a:ext uri="{FF2B5EF4-FFF2-40B4-BE49-F238E27FC236}">
                <a16:creationId xmlns:a16="http://schemas.microsoft.com/office/drawing/2014/main" id="{B2B2FF19-D3DC-24FE-53BB-BB554FD2E8C9}"/>
              </a:ext>
            </a:extLst>
          </p:cNvPr>
          <p:cNvSpPr>
            <a:spLocks noGrp="1"/>
          </p:cNvSpPr>
          <p:nvPr>
            <p:ph idx="1"/>
          </p:nvPr>
        </p:nvSpPr>
        <p:spPr/>
        <p:txBody>
          <a:bodyPr>
            <a:normAutofit fontScale="92500" lnSpcReduction="20000"/>
          </a:bodyPr>
          <a:lstStyle/>
          <a:p>
            <a:pPr marL="0" indent="0">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 Guadalupe Broadband Navigator Project was created to get the most accurate data available on the baseline existence and quality of broadband services within the city of Guadalupe, California.  Conceived as a census-style survey administered door-to-door, this data would be used by organizations and/or departments within City, County, State, and Federal agencies to help make decisions for the most effective deployment of ubiquitous broadband solutions for the city and county.</a:t>
            </a:r>
          </a:p>
        </p:txBody>
      </p:sp>
    </p:spTree>
    <p:extLst>
      <p:ext uri="{BB962C8B-B14F-4D97-AF65-F5344CB8AC3E}">
        <p14:creationId xmlns:p14="http://schemas.microsoft.com/office/powerpoint/2010/main" val="238854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1"/>
            <a:ext cx="10018713" cy="731982"/>
          </a:xfrm>
        </p:spPr>
        <p:txBody>
          <a:bodyPr/>
          <a:lstStyle/>
          <a:p>
            <a:r>
              <a:rPr lang="en-US" dirty="0"/>
              <a:t>Key Results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484311" y="1745672"/>
            <a:ext cx="6246525" cy="4276437"/>
          </a:xfrm>
        </p:spPr>
        <p:txBody>
          <a:bodyPr>
            <a:normAutofit lnSpcReduction="10000"/>
          </a:bodyPr>
          <a:lstStyle/>
          <a:p>
            <a:pPr marL="0" marR="0" indent="0">
              <a:lnSpc>
                <a:spcPct val="107000"/>
              </a:lnSpc>
              <a:spcBef>
                <a:spcPts val="200"/>
              </a:spcBef>
              <a:spcAft>
                <a:spcPts val="0"/>
              </a:spcAft>
              <a:buNone/>
            </a:pPr>
            <a:r>
              <a:rPr lang="en-US" sz="3800" b="1" kern="100" dirty="0">
                <a:solidFill>
                  <a:schemeClr val="accent4">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Why are you NOT Connected?</a:t>
            </a:r>
            <a:endPar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Nearly half of those without service said that they did not need it.  This could be due to access at work or another location like a library.  There was also a large percentage of those without service that mentioned that cost was a factor.  This was interesting considering the high percentage of Affordable Connectivity Program (ACP) users in Guadalupe.  Guadalupe had one of the highest ACP enrollment percentages on the Central Coast – in fact, at 95%, it is the highest percentage of qualified enrolled households in Santa Barbara County</a:t>
            </a:r>
            <a:r>
              <a:rPr lang="en-US" sz="1800" kern="100" baseline="30000" dirty="0">
                <a:effectLst/>
                <a:latin typeface="Calibri" panose="020F0502020204030204" pitchFamily="34" charset="0"/>
                <a:ea typeface="Calibri" panose="020F0502020204030204" pitchFamily="34" charset="0"/>
                <a:cs typeface="Times New Roman" panose="02020603050405020304" pitchFamily="18" charset="0"/>
              </a:rPr>
              <a:t>11</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The ACP unfortunately has been discontinued and it is a question to know if these numbers would now change.</a:t>
            </a:r>
          </a:p>
        </p:txBody>
      </p:sp>
      <p:graphicFrame>
        <p:nvGraphicFramePr>
          <p:cNvPr id="4" name="Table 3">
            <a:extLst>
              <a:ext uri="{FF2B5EF4-FFF2-40B4-BE49-F238E27FC236}">
                <a16:creationId xmlns:a16="http://schemas.microsoft.com/office/drawing/2014/main" id="{35946606-E4E4-0A5D-94DD-9ACA9C914B2E}"/>
              </a:ext>
            </a:extLst>
          </p:cNvPr>
          <p:cNvGraphicFramePr>
            <a:graphicFrameLocks noGrp="1"/>
          </p:cNvGraphicFramePr>
          <p:nvPr>
            <p:extLst>
              <p:ext uri="{D42A27DB-BD31-4B8C-83A1-F6EECF244321}">
                <p14:modId xmlns:p14="http://schemas.microsoft.com/office/powerpoint/2010/main" val="3150272297"/>
              </p:ext>
            </p:extLst>
          </p:nvPr>
        </p:nvGraphicFramePr>
        <p:xfrm>
          <a:off x="7906328" y="2794315"/>
          <a:ext cx="3599875" cy="2179150"/>
        </p:xfrm>
        <a:graphic>
          <a:graphicData uri="http://schemas.openxmlformats.org/drawingml/2006/table">
            <a:tbl>
              <a:tblPr firstRow="1" firstCol="1" bandRow="1">
                <a:tableStyleId>{5C22544A-7EE6-4342-B048-85BDC9FD1C3A}</a:tableStyleId>
              </a:tblPr>
              <a:tblGrid>
                <a:gridCol w="203404">
                  <a:extLst>
                    <a:ext uri="{9D8B030D-6E8A-4147-A177-3AD203B41FA5}">
                      <a16:colId xmlns:a16="http://schemas.microsoft.com/office/drawing/2014/main" val="3957243823"/>
                    </a:ext>
                  </a:extLst>
                </a:gridCol>
                <a:gridCol w="2225759">
                  <a:extLst>
                    <a:ext uri="{9D8B030D-6E8A-4147-A177-3AD203B41FA5}">
                      <a16:colId xmlns:a16="http://schemas.microsoft.com/office/drawing/2014/main" val="958306885"/>
                    </a:ext>
                  </a:extLst>
                </a:gridCol>
                <a:gridCol w="546529">
                  <a:extLst>
                    <a:ext uri="{9D8B030D-6E8A-4147-A177-3AD203B41FA5}">
                      <a16:colId xmlns:a16="http://schemas.microsoft.com/office/drawing/2014/main" val="1537808627"/>
                    </a:ext>
                  </a:extLst>
                </a:gridCol>
                <a:gridCol w="624183">
                  <a:extLst>
                    <a:ext uri="{9D8B030D-6E8A-4147-A177-3AD203B41FA5}">
                      <a16:colId xmlns:a16="http://schemas.microsoft.com/office/drawing/2014/main" val="2184474631"/>
                    </a:ext>
                  </a:extLst>
                </a:gridCol>
              </a:tblGrid>
              <a:tr h="341114">
                <a:tc gridSpan="3">
                  <a:txBody>
                    <a:bodyPr/>
                    <a:lstStyle/>
                    <a:p>
                      <a:pPr marL="0" marR="0">
                        <a:lnSpc>
                          <a:spcPct val="107000"/>
                        </a:lnSpc>
                        <a:spcBef>
                          <a:spcPts val="0"/>
                        </a:spcBef>
                        <a:spcAft>
                          <a:spcPts val="0"/>
                        </a:spcAft>
                      </a:pPr>
                      <a:r>
                        <a:rPr lang="en-US" sz="1400" kern="0" dirty="0">
                          <a:effectLst/>
                        </a:rPr>
                        <a:t>Q2: Why are you not connected?</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71489818"/>
                  </a:ext>
                </a:extLst>
              </a:tr>
              <a:tr h="350982">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dirty="0">
                          <a:effectLst/>
                        </a:rPr>
                        <a:t>Don't Need it</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43</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46%</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92927560"/>
                  </a:ext>
                </a:extLst>
              </a:tr>
              <a:tr h="407773">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No Service Available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84788694"/>
                  </a:ext>
                </a:extLst>
              </a:tr>
              <a:tr h="405027">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Not Affordable</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37</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40%</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45183164"/>
                  </a:ext>
                </a:extLst>
              </a:tr>
              <a:tr h="350982">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Other</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14</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15%</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6269050"/>
                  </a:ext>
                </a:extLst>
              </a:tr>
              <a:tr h="323272">
                <a:tc>
                  <a:txBody>
                    <a:bodyPr/>
                    <a:lstStyle/>
                    <a:p>
                      <a:pPr>
                        <a:lnSpc>
                          <a:spcPct val="107000"/>
                        </a:lnSpc>
                      </a:pPr>
                      <a:endParaRPr lang="en-US" sz="14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Total Respondents</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400" kern="0">
                          <a:effectLst/>
                        </a:rPr>
                        <a:t>93</a:t>
                      </a:r>
                      <a:endParaRPr lang="en-US"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400" kern="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37293326"/>
                  </a:ext>
                </a:extLst>
              </a:tr>
            </a:tbl>
          </a:graphicData>
        </a:graphic>
      </p:graphicFrame>
    </p:spTree>
    <p:extLst>
      <p:ext uri="{BB962C8B-B14F-4D97-AF65-F5344CB8AC3E}">
        <p14:creationId xmlns:p14="http://schemas.microsoft.com/office/powerpoint/2010/main" val="1727489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1"/>
            <a:ext cx="10018713" cy="635000"/>
          </a:xfrm>
        </p:spPr>
        <p:txBody>
          <a:bodyPr>
            <a:normAutofit fontScale="90000"/>
          </a:bodyPr>
          <a:lstStyle/>
          <a:p>
            <a:r>
              <a:rPr lang="en-US" dirty="0"/>
              <a:t>Key Results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634836" y="1003301"/>
            <a:ext cx="10261599" cy="5364017"/>
          </a:xfrm>
        </p:spPr>
        <p:txBody>
          <a:bodyPr>
            <a:normAutofit fontScale="77500" lnSpcReduction="20000"/>
          </a:bodyPr>
          <a:lstStyle/>
          <a:p>
            <a:pPr marL="0" marR="0" indent="0">
              <a:lnSpc>
                <a:spcPct val="107000"/>
              </a:lnSpc>
              <a:spcBef>
                <a:spcPts val="200"/>
              </a:spcBef>
              <a:spcAft>
                <a:spcPts val="0"/>
              </a:spcAft>
              <a:buNone/>
            </a:pPr>
            <a:r>
              <a:rPr lang="en-US" sz="3800" b="1" kern="100" dirty="0">
                <a:solidFill>
                  <a:schemeClr val="accent4">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Some Canvasser Thoughts…</a:t>
            </a:r>
            <a:endPar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Some community members thought we were selling things or questioned survey legitimacy.  Would have been better if notified directly by the city – some asked for City business cards or other leave behinds.  Change of the sponsor from LADG to FSA made some people cautious.  Some would have liked an online option.  Possibly there was a competitive survey by Frontier around the same time.</a:t>
            </a:r>
          </a:p>
          <a:p>
            <a:pPr marL="0" marR="0" indent="0">
              <a:lnSpc>
                <a:spcPct val="107000"/>
              </a:lnSpc>
              <a:spcBef>
                <a:spcPts val="0"/>
              </a:spcBef>
              <a:spcAft>
                <a:spcPts val="800"/>
              </a:spcAft>
              <a:buNone/>
            </a:pPr>
            <a:endParaRPr lang="en-US" sz="1800" i="1"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Most people seemed to feel that there were no good pathways of communication in the city.  General feeling that the city does not care about the citizens – they feel ignored.  Many were surprised that the city actually wanted their opinion.  Interestingly, age seemed to be separated by district with some canvassed districts primarily 40+ and others with lots of kids.  Language was more consistent across all canvassed districts although Mixteco was very concentrated in one of the districts we canvassed.</a:t>
            </a:r>
          </a:p>
          <a:p>
            <a:pPr marL="0" indent="0">
              <a:lnSpc>
                <a:spcPct val="107000"/>
              </a:lnSpc>
              <a:spcBef>
                <a:spcPts val="0"/>
              </a:spcBef>
              <a:spcAft>
                <a:spcPts val="800"/>
              </a:spcAft>
              <a:buNone/>
            </a:pPr>
            <a:endParaRPr lang="en-US"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Lots of people think a change would be a good thing for the residents.  Because Charter/Spectrum is a monopoly, competition would provide better costs or services.  Internet is a necessary thing for medical and online bills and education and it is very important thing to address.</a:t>
            </a:r>
          </a:p>
          <a:p>
            <a:pPr marL="0" marR="0" indent="0">
              <a:lnSpc>
                <a:spcPct val="107000"/>
              </a:lnSpc>
              <a:spcBef>
                <a:spcPts val="0"/>
              </a:spcBef>
              <a:spcAft>
                <a:spcPts val="800"/>
              </a:spcAft>
              <a:buNone/>
            </a:pPr>
            <a:endParaRPr lang="en-US" sz="1800" i="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Hearing things like the need more lighting for kids and other safety improvements, more than once, it seems that the city needs a better way to communicate more broadly with its citizens.  More information in more languages.  More transparency with budgets and how money is used because there is distrust in where publicized money goes.  This could be done with more information in the water bills.</a:t>
            </a:r>
          </a:p>
          <a:p>
            <a:pPr marL="0" marR="0" indent="0">
              <a:lnSpc>
                <a:spcPct val="107000"/>
              </a:lnSpc>
              <a:spcBef>
                <a:spcPts val="0"/>
              </a:spcBef>
              <a:spcAft>
                <a:spcPts val="800"/>
              </a:spcAft>
              <a:buNone/>
            </a:pPr>
            <a:endParaRPr lang="en-US" sz="1800" i="1" kern="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Great opportunity for Guadalupe. Many support the possibility of having it be invoiced with/like utilities. </a:t>
            </a:r>
            <a:endParaRPr lang="en-US" sz="20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1985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0"/>
            <a:ext cx="10018713" cy="976745"/>
          </a:xfrm>
        </p:spPr>
        <p:txBody>
          <a:bodyPr/>
          <a:lstStyle/>
          <a:p>
            <a:r>
              <a:rPr lang="en-US" dirty="0"/>
              <a:t>CASE STUDY</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801091" y="1662545"/>
            <a:ext cx="9624291" cy="4112490"/>
          </a:xfrm>
        </p:spPr>
        <p:txBody>
          <a:bodyPr>
            <a:normAutofit/>
          </a:bodyPr>
          <a:lstStyle/>
          <a:p>
            <a:pPr marL="0" marR="0" indent="0">
              <a:lnSpc>
                <a:spcPct val="107000"/>
              </a:lnSpc>
              <a:spcBef>
                <a:spcPts val="200"/>
              </a:spcBef>
              <a:spcAft>
                <a:spcPts val="0"/>
              </a:spcAft>
              <a:buNone/>
            </a:pPr>
            <a:r>
              <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Remember Context?</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the end of November, 2023, we were notified that the state had received an official objection from Spectrum/Charter Communications related to the rural middle mile network project by Golden State Connect Authority (GSCA).</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Golden State Connect is a joint powers authority comprised of 40 rural California counties designed for the purpose of increasing access to reliable, affordable high-speed internet for the residents and businesses of those counties.</a:t>
            </a:r>
          </a:p>
          <a:p>
            <a:pPr marL="0" marR="0" indent="0">
              <a:lnSpc>
                <a:spcPct val="107000"/>
              </a:lnSpc>
              <a:spcBef>
                <a:spcPts val="0"/>
              </a:spcBef>
              <a:spcAft>
                <a:spcPts val="800"/>
              </a:spcAft>
              <a:buNone/>
            </a:pPr>
            <a:r>
              <a:rPr lang="en-US" sz="1800" kern="100" dirty="0">
                <a:latin typeface="Calibri" panose="020F0502020204030204" pitchFamily="34" charset="0"/>
                <a:ea typeface="Calibri" panose="020F0502020204030204" pitchFamily="34" charset="0"/>
                <a:cs typeface="Times New Roman" panose="02020603050405020304" pitchFamily="18" charset="0"/>
              </a:rPr>
              <a:t>In part, Spectrum/Charter objected because “…</a:t>
            </a:r>
            <a:r>
              <a:rPr lang="en-US" sz="1800" dirty="0">
                <a:effectLst/>
                <a:latin typeface="Calibri" panose="020F0502020204030204" pitchFamily="34" charset="0"/>
                <a:ea typeface="Calibri" panose="020F0502020204030204" pitchFamily="34" charset="0"/>
                <a:cs typeface="Times New Roman" panose="02020603050405020304" pitchFamily="18" charset="0"/>
              </a:rPr>
              <a:t>information demonstrates that Charter can provide broadband service in the Project Area with service far exceeding the minimum speed thresholds set forth in the FFA Program Guidelines.</a:t>
            </a:r>
            <a:r>
              <a:rPr lang="en-US" sz="1800" kern="100" dirty="0">
                <a:latin typeface="Calibri" panose="020F0502020204030204" pitchFamily="34" charset="0"/>
                <a:ea typeface="Calibri" panose="020F0502020204030204" pitchFamily="34" charset="0"/>
                <a:cs typeface="Times New Roman" panose="02020603050405020304" pitchFamily="18" charset="0"/>
              </a:rPr>
              <a:t>”</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6905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0"/>
            <a:ext cx="10018713" cy="976745"/>
          </a:xfrm>
        </p:spPr>
        <p:txBody>
          <a:bodyPr/>
          <a:lstStyle/>
          <a:p>
            <a:r>
              <a:rPr lang="en-US" dirty="0"/>
              <a:t>CASE STUDY</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2225965" y="1640581"/>
            <a:ext cx="9060872" cy="621144"/>
          </a:xfrm>
        </p:spPr>
        <p:txBody>
          <a:bodyPr>
            <a:normAutofit/>
          </a:bodyPr>
          <a:lstStyle/>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Out of the 922 question respondents, we received the following information:</a:t>
            </a:r>
          </a:p>
        </p:txBody>
      </p:sp>
      <p:graphicFrame>
        <p:nvGraphicFramePr>
          <p:cNvPr id="4" name="Table 3">
            <a:extLst>
              <a:ext uri="{FF2B5EF4-FFF2-40B4-BE49-F238E27FC236}">
                <a16:creationId xmlns:a16="http://schemas.microsoft.com/office/drawing/2014/main" id="{ABD058DE-423E-09F3-682C-267EFCD4B6E7}"/>
              </a:ext>
            </a:extLst>
          </p:cNvPr>
          <p:cNvGraphicFramePr>
            <a:graphicFrameLocks noGrp="1"/>
          </p:cNvGraphicFramePr>
          <p:nvPr>
            <p:extLst>
              <p:ext uri="{D42A27DB-BD31-4B8C-83A1-F6EECF244321}">
                <p14:modId xmlns:p14="http://schemas.microsoft.com/office/powerpoint/2010/main" val="200223645"/>
              </p:ext>
            </p:extLst>
          </p:nvPr>
        </p:nvGraphicFramePr>
        <p:xfrm>
          <a:off x="2873013" y="2445269"/>
          <a:ext cx="7241308" cy="3232722"/>
        </p:xfrm>
        <a:graphic>
          <a:graphicData uri="http://schemas.openxmlformats.org/drawingml/2006/table">
            <a:tbl>
              <a:tblPr firstRow="1" firstCol="1" bandRow="1">
                <a:tableStyleId>{5C22544A-7EE6-4342-B048-85BDC9FD1C3A}</a:tableStyleId>
              </a:tblPr>
              <a:tblGrid>
                <a:gridCol w="1064610">
                  <a:extLst>
                    <a:ext uri="{9D8B030D-6E8A-4147-A177-3AD203B41FA5}">
                      <a16:colId xmlns:a16="http://schemas.microsoft.com/office/drawing/2014/main" val="600233255"/>
                    </a:ext>
                  </a:extLst>
                </a:gridCol>
                <a:gridCol w="1231415">
                  <a:extLst>
                    <a:ext uri="{9D8B030D-6E8A-4147-A177-3AD203B41FA5}">
                      <a16:colId xmlns:a16="http://schemas.microsoft.com/office/drawing/2014/main" val="3823419847"/>
                    </a:ext>
                  </a:extLst>
                </a:gridCol>
                <a:gridCol w="4945283">
                  <a:extLst>
                    <a:ext uri="{9D8B030D-6E8A-4147-A177-3AD203B41FA5}">
                      <a16:colId xmlns:a16="http://schemas.microsoft.com/office/drawing/2014/main" val="2636178026"/>
                    </a:ext>
                  </a:extLst>
                </a:gridCol>
              </a:tblGrid>
              <a:tr h="440826">
                <a:tc gridSpan="2">
                  <a:txBody>
                    <a:bodyPr/>
                    <a:lstStyle/>
                    <a:p>
                      <a:pPr marL="0" marR="0" algn="ctr">
                        <a:lnSpc>
                          <a:spcPct val="107000"/>
                        </a:lnSpc>
                        <a:spcBef>
                          <a:spcPts val="0"/>
                        </a:spcBef>
                        <a:spcAft>
                          <a:spcPts val="0"/>
                        </a:spcAft>
                      </a:pPr>
                      <a:r>
                        <a:rPr lang="en-US" sz="1800" kern="0" dirty="0">
                          <a:effectLst/>
                        </a:rPr>
                        <a:t>Key Aggregate Totals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a:lnSpc>
                          <a:spcPct val="107000"/>
                        </a:lnSpc>
                      </a:pPr>
                      <a:endParaRPr lang="en-US" sz="1800" kern="100" dirty="0">
                        <a:effectLst/>
                        <a:latin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40480852"/>
                  </a:ext>
                </a:extLst>
              </a:tr>
              <a:tr h="440826">
                <a:tc>
                  <a:txBody>
                    <a:bodyPr/>
                    <a:lstStyle/>
                    <a:p>
                      <a:pPr>
                        <a:lnSpc>
                          <a:spcPct val="107000"/>
                        </a:lnSpc>
                      </a:pPr>
                      <a:endParaRPr lang="en-US" sz="1800" kern="1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kern="0">
                          <a:effectLst/>
                        </a:rPr>
                        <a:t>922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kern="0">
                          <a:effectLst/>
                        </a:rPr>
                        <a:t>Total Respondents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64536026"/>
                  </a:ext>
                </a:extLst>
              </a:tr>
              <a:tr h="391845">
                <a:tc>
                  <a:txBody>
                    <a:bodyPr/>
                    <a:lstStyle/>
                    <a:p>
                      <a:pPr marL="0" marR="0" algn="r">
                        <a:lnSpc>
                          <a:spcPct val="107000"/>
                        </a:lnSpc>
                        <a:spcBef>
                          <a:spcPts val="0"/>
                        </a:spcBef>
                        <a:spcAft>
                          <a:spcPts val="0"/>
                        </a:spcAft>
                      </a:pPr>
                      <a:r>
                        <a:rPr lang="en-US" sz="1800" kern="0">
                          <a:effectLst/>
                        </a:rPr>
                        <a:t>687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kern="0">
                          <a:effectLst/>
                        </a:rPr>
                        <a:t>74.51%</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kern="0">
                          <a:effectLst/>
                        </a:rPr>
                        <a:t>Connection Speed Needs Met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54012384"/>
                  </a:ext>
                </a:extLst>
              </a:tr>
              <a:tr h="391845">
                <a:tc>
                  <a:txBody>
                    <a:bodyPr/>
                    <a:lstStyle/>
                    <a:p>
                      <a:pPr marL="0" marR="0" algn="r">
                        <a:lnSpc>
                          <a:spcPct val="107000"/>
                        </a:lnSpc>
                        <a:spcBef>
                          <a:spcPts val="0"/>
                        </a:spcBef>
                        <a:spcAft>
                          <a:spcPts val="0"/>
                        </a:spcAft>
                      </a:pPr>
                      <a:r>
                        <a:rPr lang="en-US" sz="1800" kern="0">
                          <a:effectLst/>
                        </a:rPr>
                        <a:t>233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kern="0">
                          <a:effectLst/>
                        </a:rPr>
                        <a:t>25.27%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kern="0">
                          <a:effectLst/>
                        </a:rPr>
                        <a:t>Connection Speed Needs NOT Met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91797097"/>
                  </a:ext>
                </a:extLst>
              </a:tr>
              <a:tr h="391845">
                <a:tc>
                  <a:txBody>
                    <a:bodyPr/>
                    <a:lstStyle/>
                    <a:p>
                      <a:pPr marL="0" marR="0" algn="r">
                        <a:lnSpc>
                          <a:spcPct val="107000"/>
                        </a:lnSpc>
                        <a:spcBef>
                          <a:spcPts val="0"/>
                        </a:spcBef>
                        <a:spcAft>
                          <a:spcPts val="0"/>
                        </a:spcAft>
                      </a:pPr>
                      <a:r>
                        <a:rPr lang="en-US" sz="1800" kern="0">
                          <a:effectLst/>
                        </a:rPr>
                        <a:t>22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kern="0">
                          <a:effectLst/>
                        </a:rPr>
                        <a:t>2.39%</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kern="0">
                          <a:effectLst/>
                        </a:rPr>
                        <a:t>Connection Speed Met Sometimes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38359178"/>
                  </a:ext>
                </a:extLst>
              </a:tr>
              <a:tr h="391845">
                <a:tc>
                  <a:txBody>
                    <a:bodyPr/>
                    <a:lstStyle/>
                    <a:p>
                      <a:pPr marL="0" marR="0" algn="r">
                        <a:lnSpc>
                          <a:spcPct val="107000"/>
                        </a:lnSpc>
                        <a:spcBef>
                          <a:spcPts val="0"/>
                        </a:spcBef>
                        <a:spcAft>
                          <a:spcPts val="0"/>
                        </a:spcAft>
                      </a:pPr>
                      <a:r>
                        <a:rPr lang="en-US" sz="1800" kern="0">
                          <a:effectLst/>
                        </a:rPr>
                        <a:t>646</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kern="0">
                          <a:effectLst/>
                        </a:rPr>
                        <a:t>70.07%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kern="0">
                          <a:effectLst/>
                        </a:rPr>
                        <a:t>Reliability Needs Met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39384786"/>
                  </a:ext>
                </a:extLst>
              </a:tr>
              <a:tr h="391845">
                <a:tc>
                  <a:txBody>
                    <a:bodyPr/>
                    <a:lstStyle/>
                    <a:p>
                      <a:pPr marL="0" marR="0" algn="r">
                        <a:lnSpc>
                          <a:spcPct val="107000"/>
                        </a:lnSpc>
                        <a:spcBef>
                          <a:spcPts val="0"/>
                        </a:spcBef>
                        <a:spcAft>
                          <a:spcPts val="0"/>
                        </a:spcAft>
                      </a:pPr>
                      <a:r>
                        <a:rPr lang="en-US" sz="1800" kern="0">
                          <a:effectLst/>
                        </a:rPr>
                        <a:t>293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kern="0">
                          <a:effectLst/>
                        </a:rPr>
                        <a:t>31.78%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kern="0">
                          <a:effectLst/>
                        </a:rPr>
                        <a:t>Reliability Needs NOT Met</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777202545"/>
                  </a:ext>
                </a:extLst>
              </a:tr>
              <a:tr h="391845">
                <a:tc>
                  <a:txBody>
                    <a:bodyPr/>
                    <a:lstStyle/>
                    <a:p>
                      <a:pPr marL="0" marR="0" algn="r">
                        <a:lnSpc>
                          <a:spcPct val="107000"/>
                        </a:lnSpc>
                        <a:spcBef>
                          <a:spcPts val="0"/>
                        </a:spcBef>
                        <a:spcAft>
                          <a:spcPts val="0"/>
                        </a:spcAft>
                      </a:pPr>
                      <a:r>
                        <a:rPr lang="en-US" sz="1800" kern="0">
                          <a:effectLst/>
                        </a:rPr>
                        <a:t>18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US" sz="1800" kern="0">
                          <a:effectLst/>
                        </a:rPr>
                        <a:t>1.95%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0"/>
                        </a:spcAft>
                      </a:pPr>
                      <a:r>
                        <a:rPr lang="en-US" sz="1800" kern="0" dirty="0">
                          <a:effectLst/>
                        </a:rPr>
                        <a:t>Reliability Needs Met Sometimes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48831772"/>
                  </a:ext>
                </a:extLst>
              </a:tr>
            </a:tbl>
          </a:graphicData>
        </a:graphic>
      </p:graphicFrame>
    </p:spTree>
    <p:extLst>
      <p:ext uri="{BB962C8B-B14F-4D97-AF65-F5344CB8AC3E}">
        <p14:creationId xmlns:p14="http://schemas.microsoft.com/office/powerpoint/2010/main" val="405962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0"/>
            <a:ext cx="10018713" cy="902855"/>
          </a:xfrm>
        </p:spPr>
        <p:txBody>
          <a:bodyPr/>
          <a:lstStyle/>
          <a:p>
            <a:r>
              <a:rPr lang="en-US" dirty="0"/>
              <a:t>CASE STUDY</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911927" y="1588655"/>
            <a:ext cx="9513455" cy="4324927"/>
          </a:xfrm>
        </p:spPr>
        <p:txBody>
          <a:bodyPr>
            <a:normAutofit/>
          </a:bodyPr>
          <a:lstStyle/>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But, CONTEXT!</a:t>
            </a:r>
          </a:p>
          <a:p>
            <a:pPr marL="0"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While those numbers out of context paint a picture that supports Spectrum’s objection that they already adequately service the area, a deeper dive into the survey responses paints a slightly different picture:</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Eight (8) out of 15 districts had 30% or more respondents complain that connection speed did not meet their needs</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Ten (10) out of 15 districts had 30% or more respondents complain that service reliability did not meet their needs</a:t>
            </a:r>
          </a:p>
        </p:txBody>
      </p:sp>
    </p:spTree>
    <p:extLst>
      <p:ext uri="{BB962C8B-B14F-4D97-AF65-F5344CB8AC3E}">
        <p14:creationId xmlns:p14="http://schemas.microsoft.com/office/powerpoint/2010/main" val="1327981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22401" y="475673"/>
            <a:ext cx="3867726" cy="768863"/>
          </a:xfrm>
        </p:spPr>
        <p:txBody>
          <a:bodyPr/>
          <a:lstStyle/>
          <a:p>
            <a:r>
              <a:rPr lang="en-US" dirty="0"/>
              <a:t>CASE STUDY</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581726" y="1414810"/>
            <a:ext cx="4015510" cy="4496464"/>
          </a:xfrm>
        </p:spPr>
        <p:txBody>
          <a:bodyPr>
            <a:noAutofit/>
          </a:bodyPr>
          <a:lstStyle/>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spread of discontent </a:t>
            </a:r>
            <a:r>
              <a:rPr lang="en-US" sz="2000" kern="100" dirty="0">
                <a:latin typeface="Calibri" panose="020F0502020204030204" pitchFamily="34" charset="0"/>
                <a:ea typeface="Calibri" panose="020F0502020204030204" pitchFamily="34" charset="0"/>
                <a:cs typeface="Times New Roman" panose="02020603050405020304" pitchFamily="18" charset="0"/>
              </a:rPr>
              <a:t>can be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presented in a visual format using a district map overlay. While there were a few areas (all adjacent to each other) that reported satisfactory services, dissatisfaction over speed and reliability were much more widespread across the city.  It could certainly be argued that while there are existing services throughout the city, it does not appear to meet the needs of many of the population.</a:t>
            </a:r>
          </a:p>
        </p:txBody>
      </p:sp>
      <p:pic>
        <p:nvPicPr>
          <p:cNvPr id="4" name="Picture 3">
            <a:extLst>
              <a:ext uri="{FF2B5EF4-FFF2-40B4-BE49-F238E27FC236}">
                <a16:creationId xmlns:a16="http://schemas.microsoft.com/office/drawing/2014/main" id="{1E2D7090-D858-612A-DD49-3A23CD7633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6012" y="643572"/>
            <a:ext cx="6122734" cy="5738755"/>
          </a:xfrm>
          <a:prstGeom prst="rect">
            <a:avLst/>
          </a:prstGeom>
        </p:spPr>
      </p:pic>
    </p:spTree>
    <p:extLst>
      <p:ext uri="{BB962C8B-B14F-4D97-AF65-F5344CB8AC3E}">
        <p14:creationId xmlns:p14="http://schemas.microsoft.com/office/powerpoint/2010/main" val="541620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0"/>
            <a:ext cx="10018713" cy="976745"/>
          </a:xfrm>
        </p:spPr>
        <p:txBody>
          <a:bodyPr/>
          <a:lstStyle/>
          <a:p>
            <a:r>
              <a:rPr lang="en-US" dirty="0"/>
              <a:t>CONCLUSIONS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967345" y="1514764"/>
            <a:ext cx="9458037" cy="4655127"/>
          </a:xfrm>
        </p:spPr>
        <p:txBody>
          <a:bodyPr>
            <a:normAutofit lnSpcReduction="10000"/>
          </a:bodyPr>
          <a:lstStyle/>
          <a:p>
            <a:pPr marL="0" marR="0" indent="0">
              <a:lnSpc>
                <a:spcPct val="107000"/>
              </a:lnSpc>
              <a:spcBef>
                <a:spcPts val="200"/>
              </a:spcBef>
              <a:spcAft>
                <a:spcPts val="0"/>
              </a:spcAft>
              <a:buNone/>
            </a:pPr>
            <a:r>
              <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Availability an</a:t>
            </a:r>
            <a:r>
              <a:rPr lang="en-US" sz="3800" b="1" kern="100" dirty="0">
                <a:solidFill>
                  <a:schemeClr val="accent4">
                    <a:lumMod val="50000"/>
                  </a:schemeClr>
                </a:solidFill>
                <a:latin typeface="Calibri Light" panose="020F0302020204030204" pitchFamily="34" charset="0"/>
                <a:ea typeface="Times New Roman" panose="02020603050405020304" pitchFamily="18" charset="0"/>
                <a:cs typeface="Times New Roman" panose="02020603050405020304" pitchFamily="18" charset="0"/>
              </a:rPr>
              <a:t>d Satisfaction</a:t>
            </a:r>
            <a:endPar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While broadband appears to be available more so than public comments might lead one to believe, the speed and reliability of the provided services do appear to be an issue.  While there are some areas of the city that appear to be just fine, almost three quarters of the city harbors fairly significant issues with the incumbent service providers. Ten of fifteen reporting districts had at least 20% of survey respondents dissatisfied with speed.  In fact, seven of those districts had dissatisfaction levels as high as 40%.  Even more telling was that twelve of the fifteen surveyed districts had at least 20% of respondents unhappy about reliability.  Four of those districts had up to 50% of all respondents reporting dissatisfaction with reliability. When significant numbers of the population are dissatisfied with the service level of incumbents, it becomes obvious that alternative solutions need to be explored.</a:t>
            </a:r>
          </a:p>
        </p:txBody>
      </p:sp>
    </p:spTree>
    <p:extLst>
      <p:ext uri="{BB962C8B-B14F-4D97-AF65-F5344CB8AC3E}">
        <p14:creationId xmlns:p14="http://schemas.microsoft.com/office/powerpoint/2010/main" val="1153056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1"/>
            <a:ext cx="10018713" cy="1041400"/>
          </a:xfrm>
        </p:spPr>
        <p:txBody>
          <a:bodyPr/>
          <a:lstStyle/>
          <a:p>
            <a:r>
              <a:rPr lang="en-US" dirty="0"/>
              <a:t>CONCLUSIONS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847273" y="2057401"/>
            <a:ext cx="9578109" cy="3161144"/>
          </a:xfrm>
        </p:spPr>
        <p:txBody>
          <a:bodyPr>
            <a:normAutofit/>
          </a:bodyPr>
          <a:lstStyle/>
          <a:p>
            <a:pPr marL="0" marR="0" indent="0">
              <a:lnSpc>
                <a:spcPct val="107000"/>
              </a:lnSpc>
              <a:spcBef>
                <a:spcPts val="200"/>
              </a:spcBef>
              <a:spcAft>
                <a:spcPts val="0"/>
              </a:spcAft>
              <a:buNone/>
            </a:pPr>
            <a:r>
              <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Understanding &amp; Education</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It is also readily apparent that even if people use broadband service, they may not understand the basic terms that they are using and paying for.  This educational issue becomes more glaring when respondents did not have a connection.  This leads us to believe that educational opportunities pertaining to basic connectivity would benefit the community.</a:t>
            </a:r>
          </a:p>
        </p:txBody>
      </p:sp>
    </p:spTree>
    <p:extLst>
      <p:ext uri="{BB962C8B-B14F-4D97-AF65-F5344CB8AC3E}">
        <p14:creationId xmlns:p14="http://schemas.microsoft.com/office/powerpoint/2010/main" val="3305011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0"/>
            <a:ext cx="10018713" cy="1013691"/>
          </a:xfrm>
        </p:spPr>
        <p:txBody>
          <a:bodyPr/>
          <a:lstStyle/>
          <a:p>
            <a:r>
              <a:rPr lang="en-US" dirty="0"/>
              <a:t>CONCLUSIONS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2050473" y="2057401"/>
            <a:ext cx="9374909" cy="2680854"/>
          </a:xfrm>
        </p:spPr>
        <p:txBody>
          <a:bodyPr>
            <a:normAutofit/>
          </a:bodyPr>
          <a:lstStyle/>
          <a:p>
            <a:pPr marL="0" marR="0" indent="0">
              <a:lnSpc>
                <a:spcPct val="107000"/>
              </a:lnSpc>
              <a:spcBef>
                <a:spcPts val="200"/>
              </a:spcBef>
              <a:spcAft>
                <a:spcPts val="0"/>
              </a:spcAft>
              <a:buNone/>
            </a:pPr>
            <a:r>
              <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Future Services</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Finally, according to all respondents, there was a significant desire to consider the provisioning of Internet services as a public utility.  This may certainly provide insight to the County and State as to what solutions might be the best fit for this rural community.</a:t>
            </a:r>
          </a:p>
        </p:txBody>
      </p:sp>
    </p:spTree>
    <p:extLst>
      <p:ext uri="{BB962C8B-B14F-4D97-AF65-F5344CB8AC3E}">
        <p14:creationId xmlns:p14="http://schemas.microsoft.com/office/powerpoint/2010/main" val="4092620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2179782" y="2057401"/>
            <a:ext cx="9245600" cy="4112490"/>
          </a:xfrm>
        </p:spPr>
        <p:txBody>
          <a:bodyPr>
            <a:normAutofit lnSpcReduction="10000"/>
          </a:bodyPr>
          <a:lstStyle/>
          <a:p>
            <a:pPr marL="0" marR="0" indent="0">
              <a:lnSpc>
                <a:spcPct val="107000"/>
              </a:lnSpc>
              <a:spcBef>
                <a:spcPts val="200"/>
              </a:spcBef>
              <a:spcAft>
                <a:spcPts val="0"/>
              </a:spcAft>
              <a:buNone/>
            </a:pPr>
            <a:r>
              <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Thank You!</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survey coordinator and Guadalupe Broadband Taskforce would like to extend its thanks and gratitude to the Santa Barbara Foundation to make this survey a reality.  Also, thank you to Los Amigos de Guadalupe, Broadband Consortium Pacific Coast, Guadalupe Business Association, Guadalupe Coalition of Nonprofits, the City of Guadalupe, and other organizations who helped share the information about this survey and to make it possible.</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 special thank you to Family Service Agency who stepped into fiscal agency part way through and allowed it to cross the finish line.</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following individuals also deserve to be singled out for their assistance throughout the process: Petra Amaro,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Rubayi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Estes, Liz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Thasiah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Shelby Arthur, Lisa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Brabo</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Arcelia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Sencion</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Bill Bartels and AITR.</a:t>
            </a:r>
          </a:p>
        </p:txBody>
      </p:sp>
    </p:spTree>
    <p:extLst>
      <p:ext uri="{BB962C8B-B14F-4D97-AF65-F5344CB8AC3E}">
        <p14:creationId xmlns:p14="http://schemas.microsoft.com/office/powerpoint/2010/main" val="205977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45CF6-D1A6-1F5E-907E-F6801DE4BE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1041FE3-A182-53D3-5CD8-D10D44B5953C}"/>
              </a:ext>
            </a:extLst>
          </p:cNvPr>
          <p:cNvSpPr>
            <a:spLocks noGrp="1"/>
          </p:cNvSpPr>
          <p:nvPr>
            <p:ph idx="1"/>
          </p:nvPr>
        </p:nvSpPr>
        <p:spPr/>
        <p:txBody>
          <a:bodyPr>
            <a:normAutofit fontScale="92500" lnSpcReduction="20000"/>
          </a:bodyPr>
          <a:lstStyle/>
          <a:p>
            <a:pPr marL="0" indent="0">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In addition to bridging the digital divide and improving equity within the residential population, there is significant evidence of a strong relationship between broadband availability and business efficiency and innovation.  Without access to </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reliable</a:t>
            </a:r>
            <a:r>
              <a:rPr lang="en-US" sz="3200" dirty="0">
                <a:effectLst/>
                <a:latin typeface="Calibri" panose="020F0502020204030204" pitchFamily="34" charset="0"/>
                <a:ea typeface="Calibri" panose="020F0502020204030204" pitchFamily="34" charset="0"/>
                <a:cs typeface="Times New Roman" panose="02020603050405020304" pitchFamily="18" charset="0"/>
              </a:rPr>
              <a:t> broadband within the business districts – including the downtown business corridor, as well as the manufacturing and industrial areas – the ability for the city to attract new businesses will be at a significant disadvantage.</a:t>
            </a:r>
            <a:endParaRPr lang="en-US" sz="3200" dirty="0"/>
          </a:p>
        </p:txBody>
      </p:sp>
    </p:spTree>
    <p:extLst>
      <p:ext uri="{BB962C8B-B14F-4D97-AF65-F5344CB8AC3E}">
        <p14:creationId xmlns:p14="http://schemas.microsoft.com/office/powerpoint/2010/main" val="3182048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p:txBody>
          <a:bodyPr/>
          <a:lstStyle/>
          <a:p>
            <a:r>
              <a:rPr lang="en-US" dirty="0"/>
              <a:t>How We Did It</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p:txBody>
          <a:bodyPr>
            <a:normAutofit fontScale="70000" lnSpcReduction="20000"/>
          </a:bodyPr>
          <a:lstStyle/>
          <a:p>
            <a:pPr marL="0" marR="0" indent="0">
              <a:lnSpc>
                <a:spcPct val="107000"/>
              </a:lnSpc>
              <a:spcBef>
                <a:spcPts val="200"/>
              </a:spcBef>
              <a:spcAft>
                <a:spcPts val="0"/>
              </a:spcAft>
              <a:buNone/>
            </a:pPr>
            <a:r>
              <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Location Analysis</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Because this was meant to be a census-style survey, there were going to be multiple canvassers going door-to-door.  The city would have to be broken up in such a way that canvassers would be able to maximize their efficiency and not tread the same ground that other canvassers may already have completed. Additionally, because there was a focus on utilizing canvassers from within the community – rather than employing personnel from outside the area – creating “districts” allowed canvassers to select areas that they felt that they were familiar with the population and languages spoken therein.</a:t>
            </a:r>
          </a:p>
        </p:txBody>
      </p:sp>
    </p:spTree>
    <p:extLst>
      <p:ext uri="{BB962C8B-B14F-4D97-AF65-F5344CB8AC3E}">
        <p14:creationId xmlns:p14="http://schemas.microsoft.com/office/powerpoint/2010/main" val="1660165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6B8E83B-9F22-3709-A906-7BEC3C3B59A5}"/>
              </a:ext>
            </a:extLst>
          </p:cNvPr>
          <p:cNvSpPr>
            <a:spLocks noGrp="1"/>
          </p:cNvSpPr>
          <p:nvPr>
            <p:ph type="title"/>
          </p:nvPr>
        </p:nvSpPr>
        <p:spPr>
          <a:xfrm>
            <a:off x="696012" y="72415"/>
            <a:ext cx="4988195" cy="1293028"/>
          </a:xfrm>
        </p:spPr>
        <p:txBody>
          <a:bodyPr/>
          <a:lstStyle/>
          <a:p>
            <a:r>
              <a:rPr lang="en-US" dirty="0"/>
              <a:t>How We Did It</a:t>
            </a:r>
          </a:p>
        </p:txBody>
      </p:sp>
      <p:pic>
        <p:nvPicPr>
          <p:cNvPr id="4" name="Content Placeholder 3">
            <a:extLst>
              <a:ext uri="{FF2B5EF4-FFF2-40B4-BE49-F238E27FC236}">
                <a16:creationId xmlns:a16="http://schemas.microsoft.com/office/drawing/2014/main" id="{F87A517A-F5D6-246B-8A1D-06AE0449FAB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07471" y="863071"/>
            <a:ext cx="5786852" cy="5422900"/>
          </a:xfrm>
          <a:prstGeom prst="rect">
            <a:avLst/>
          </a:prstGeom>
        </p:spPr>
      </p:pic>
      <p:sp>
        <p:nvSpPr>
          <p:cNvPr id="5" name="TextBox 4">
            <a:extLst>
              <a:ext uri="{FF2B5EF4-FFF2-40B4-BE49-F238E27FC236}">
                <a16:creationId xmlns:a16="http://schemas.microsoft.com/office/drawing/2014/main" id="{3BE3D6F5-B6DB-9AA9-3939-459263F6B545}"/>
              </a:ext>
            </a:extLst>
          </p:cNvPr>
          <p:cNvSpPr txBox="1"/>
          <p:nvPr/>
        </p:nvSpPr>
        <p:spPr>
          <a:xfrm>
            <a:off x="1487049" y="1500911"/>
            <a:ext cx="4461799" cy="4708981"/>
          </a:xfrm>
          <a:prstGeom prst="rect">
            <a:avLst/>
          </a:prstGeom>
          <a:noFill/>
        </p:spPr>
        <p:txBody>
          <a:bodyPr wrap="square" rtlCol="0">
            <a:spAutoFit/>
          </a:bodyPr>
          <a:lstStyle/>
          <a:p>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There were 15 districts that covered the entirety of the city District 1 was at the westernmost side of the map. Districts 8 and 9 were on the southern border of the city map and were comprised of the new Pasadera development.  Districts 10 and 11 provided the eastern side of town – known as the Treasure Park area, and Districts 12 and 13 bordered the northernmost edge of town.  Districts 7, 13, 14, and 15 included residences as well as the downtown business corridor (retail, restaurants, commercial, industrial and manufacturing).</a:t>
            </a:r>
          </a:p>
          <a:p>
            <a:endParaRPr lang="en-US" sz="2000" dirty="0"/>
          </a:p>
        </p:txBody>
      </p:sp>
    </p:spTree>
    <p:extLst>
      <p:ext uri="{BB962C8B-B14F-4D97-AF65-F5344CB8AC3E}">
        <p14:creationId xmlns:p14="http://schemas.microsoft.com/office/powerpoint/2010/main" val="244982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p:txBody>
          <a:bodyPr/>
          <a:lstStyle/>
          <a:p>
            <a:r>
              <a:rPr lang="en-US" dirty="0"/>
              <a:t>How We Did It</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p:txBody>
          <a:bodyPr>
            <a:normAutofit fontScale="92500" lnSpcReduction="20000"/>
          </a:bodyPr>
          <a:lstStyle/>
          <a:p>
            <a:pPr marL="0" marR="0" indent="0">
              <a:lnSpc>
                <a:spcPct val="107000"/>
              </a:lnSpc>
              <a:spcBef>
                <a:spcPts val="200"/>
              </a:spcBef>
              <a:spcAft>
                <a:spcPts val="0"/>
              </a:spcAft>
              <a:buNone/>
            </a:pPr>
            <a:r>
              <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Survey Development</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Significant thought was put into the development of the broadband survey.  Above all, the focus needed to be on the surveys being simple and direct.  During the development process, we asked ourselves the question, “What is the point of the survey?”  This was foundational because the survey needed to reach as many people in the community as possible.  We knew that there were language barriers.  We suspected that there might be cultural barriers as well; this in reference to both racial and age-related culture.  To be as inclusive as possible we felt the surveys needed to be short, to the point, and available in English and Spanish.</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3618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p:txBody>
          <a:bodyPr/>
          <a:lstStyle/>
          <a:p>
            <a:r>
              <a:rPr lang="en-US" dirty="0"/>
              <a:t>How We Did It</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p:txBody>
          <a:bodyPr>
            <a:noAutofit/>
          </a:bodyPr>
          <a:lstStyle/>
          <a:p>
            <a:pPr marR="0" indent="0">
              <a:lnSpc>
                <a:spcPct val="107000"/>
              </a:lnSpc>
              <a:spcBef>
                <a:spcPts val="0"/>
              </a:spcBef>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questions were developed to be easily understood and to focus on the following:</a:t>
            </a:r>
          </a:p>
          <a:p>
            <a:pPr marL="800100" lvl="1" indent="-342900">
              <a:lnSpc>
                <a:spcPct val="107000"/>
              </a:lnSpc>
              <a:spcBef>
                <a:spcPts val="0"/>
              </a:spcBef>
              <a:buFont typeface="+mj-lt"/>
              <a:buAutoNum type="arabicPeriod"/>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 baseline of Internet connectivity from the entire community – not just those that had access to broadband</a:t>
            </a:r>
          </a:p>
          <a:p>
            <a:pPr marL="800100" lvl="1" indent="-342900">
              <a:lnSpc>
                <a:spcPct val="107000"/>
              </a:lnSpc>
              <a:spcBef>
                <a:spcPts val="0"/>
              </a:spcBef>
              <a:buFont typeface="+mj-lt"/>
              <a:buAutoNum type="arabicPeriod"/>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the level of available service for those that had it</a:t>
            </a:r>
          </a:p>
          <a:p>
            <a:pPr marL="800100" lvl="1" indent="-342900">
              <a:lnSpc>
                <a:spcPct val="107000"/>
              </a:lnSpc>
              <a:spcBef>
                <a:spcPts val="0"/>
              </a:spcBef>
              <a:buFont typeface="+mj-lt"/>
              <a:buAutoNum type="arabicPeriod"/>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 baseline of understanding when it came to two key industry marketing terms: “Broadband” and “Fiber”</a:t>
            </a:r>
          </a:p>
          <a:p>
            <a:pPr marL="800100" lvl="1" indent="-342900">
              <a:lnSpc>
                <a:spcPct val="107000"/>
              </a:lnSpc>
              <a:spcBef>
                <a:spcPts val="0"/>
              </a:spcBef>
              <a:buFont typeface="+mj-lt"/>
              <a:buAutoNum type="arabicPeriod"/>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why or why not survey respondents used their Internet connection</a:t>
            </a:r>
          </a:p>
          <a:p>
            <a:pPr marL="800100" lvl="1" indent="-342900">
              <a:lnSpc>
                <a:spcPct val="107000"/>
              </a:lnSpc>
              <a:spcBef>
                <a:spcPts val="0"/>
              </a:spcBef>
              <a:spcAft>
                <a:spcPts val="800"/>
              </a:spcAft>
              <a:buFont typeface="+mj-lt"/>
              <a:buAutoNum type="arabicPeriod"/>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if there was community interest in the provisioning of broadband as a public utility</a:t>
            </a:r>
          </a:p>
        </p:txBody>
      </p:sp>
    </p:spTree>
    <p:extLst>
      <p:ext uri="{BB962C8B-B14F-4D97-AF65-F5344CB8AC3E}">
        <p14:creationId xmlns:p14="http://schemas.microsoft.com/office/powerpoint/2010/main" val="365307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0"/>
            <a:ext cx="10018713" cy="810491"/>
          </a:xfrm>
        </p:spPr>
        <p:txBody>
          <a:bodyPr/>
          <a:lstStyle/>
          <a:p>
            <a:r>
              <a:rPr lang="en-US" dirty="0"/>
              <a:t>How We Did It</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484310" y="1856508"/>
            <a:ext cx="10018713" cy="3124201"/>
          </a:xfrm>
        </p:spPr>
        <p:txBody>
          <a:bodyPr>
            <a:normAutofit lnSpcReduction="10000"/>
          </a:bodyPr>
          <a:lstStyle/>
          <a:p>
            <a:pPr marL="0" marR="0" indent="0">
              <a:lnSpc>
                <a:spcPct val="107000"/>
              </a:lnSpc>
              <a:spcBef>
                <a:spcPts val="200"/>
              </a:spcBef>
              <a:spcAft>
                <a:spcPts val="0"/>
              </a:spcAft>
              <a:buNone/>
            </a:pPr>
            <a:r>
              <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Canvasser Recruitment</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300" dirty="0">
                <a:effectLst/>
                <a:latin typeface="Calibri" panose="020F0502020204030204" pitchFamily="34" charset="0"/>
                <a:ea typeface="Calibri" panose="020F0502020204030204" pitchFamily="34" charset="0"/>
                <a:cs typeface="Times New Roman" panose="02020603050405020304" pitchFamily="18" charset="0"/>
              </a:rPr>
              <a:t>O</a:t>
            </a: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ne of the unique features of the Guadalupe Broadband Survey was its focus on utilizing local canvassers to conduct the survey.  This was based on the hypothesis that there would be a stronger survey response from an in-person request versus an impersonal postal or online survey. As a result of these efforts, canvassers were either living in Guadalupe or Santa Maria and were former residents of Guadalupe or parts of organizations that were active within the city.</a:t>
            </a:r>
          </a:p>
        </p:txBody>
      </p:sp>
    </p:spTree>
    <p:extLst>
      <p:ext uri="{BB962C8B-B14F-4D97-AF65-F5344CB8AC3E}">
        <p14:creationId xmlns:p14="http://schemas.microsoft.com/office/powerpoint/2010/main" val="108064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56F30-CA3E-4F95-F42F-78DBF61A35AD}"/>
              </a:ext>
            </a:extLst>
          </p:cNvPr>
          <p:cNvSpPr>
            <a:spLocks noGrp="1"/>
          </p:cNvSpPr>
          <p:nvPr>
            <p:ph type="title"/>
          </p:nvPr>
        </p:nvSpPr>
        <p:spPr>
          <a:xfrm>
            <a:off x="1484311" y="685800"/>
            <a:ext cx="10018713" cy="699655"/>
          </a:xfrm>
        </p:spPr>
        <p:txBody>
          <a:bodyPr>
            <a:normAutofit fontScale="90000"/>
          </a:bodyPr>
          <a:lstStyle/>
          <a:p>
            <a:r>
              <a:rPr lang="en-US" dirty="0"/>
              <a:t>How We Did It</a:t>
            </a:r>
          </a:p>
        </p:txBody>
      </p:sp>
      <p:sp>
        <p:nvSpPr>
          <p:cNvPr id="3" name="Content Placeholder 2">
            <a:extLst>
              <a:ext uri="{FF2B5EF4-FFF2-40B4-BE49-F238E27FC236}">
                <a16:creationId xmlns:a16="http://schemas.microsoft.com/office/drawing/2014/main" id="{10E2BCD7-E828-348D-7856-AB233561101E}"/>
              </a:ext>
            </a:extLst>
          </p:cNvPr>
          <p:cNvSpPr>
            <a:spLocks noGrp="1"/>
          </p:cNvSpPr>
          <p:nvPr>
            <p:ph idx="1"/>
          </p:nvPr>
        </p:nvSpPr>
        <p:spPr>
          <a:xfrm>
            <a:off x="1484310" y="2127826"/>
            <a:ext cx="10018713" cy="3124201"/>
          </a:xfrm>
        </p:spPr>
        <p:txBody>
          <a:bodyPr>
            <a:normAutofit fontScale="92500" lnSpcReduction="20000"/>
          </a:bodyPr>
          <a:lstStyle/>
          <a:p>
            <a:pPr marL="0" marR="0" indent="0">
              <a:lnSpc>
                <a:spcPct val="107000"/>
              </a:lnSpc>
              <a:spcBef>
                <a:spcPts val="200"/>
              </a:spcBef>
              <a:spcAft>
                <a:spcPts val="0"/>
              </a:spcAft>
              <a:buNone/>
            </a:pPr>
            <a:r>
              <a:rPr lang="en-US" sz="3800" b="1" kern="100" dirty="0">
                <a:solidFill>
                  <a:schemeClr val="accent4">
                    <a:lumMod val="5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Data Collection</a:t>
            </a:r>
          </a:p>
          <a:p>
            <a:pPr marL="0" marR="0" indent="0">
              <a:lnSpc>
                <a:spcPct val="107000"/>
              </a:lnSpc>
              <a:spcBef>
                <a:spcPts val="0"/>
              </a:spcBef>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300" kern="100" dirty="0">
                <a:effectLst/>
                <a:latin typeface="Calibri" panose="020F0502020204030204" pitchFamily="34" charset="0"/>
                <a:ea typeface="Calibri" panose="020F0502020204030204" pitchFamily="34" charset="0"/>
                <a:cs typeface="Times New Roman" panose="02020603050405020304" pitchFamily="18" charset="0"/>
              </a:rPr>
              <a:t>The data collection process went relatively smoothly.  Several web-based resources have charted the success of survey responses.  Some of these metrics include:</a:t>
            </a:r>
          </a:p>
          <a:p>
            <a:pPr lvl="1">
              <a:lnSpc>
                <a:spcPct val="107000"/>
              </a:lnSpc>
              <a:spcBef>
                <a:spcPts val="0"/>
              </a:spcBef>
            </a:pP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33% as the average response rate for all survey channels, including in-person and digital</a:t>
            </a:r>
          </a:p>
          <a:p>
            <a:pPr lvl="1">
              <a:lnSpc>
                <a:spcPct val="107000"/>
              </a:lnSpc>
              <a:spcBef>
                <a:spcPts val="0"/>
              </a:spcBef>
              <a:spcAft>
                <a:spcPts val="800"/>
              </a:spcAft>
            </a:pPr>
            <a:r>
              <a:rPr lang="en-US" sz="2100" kern="100" dirty="0">
                <a:effectLst/>
                <a:latin typeface="Calibri" panose="020F0502020204030204" pitchFamily="34" charset="0"/>
                <a:ea typeface="Calibri" panose="020F0502020204030204" pitchFamily="34" charset="0"/>
                <a:cs typeface="Times New Roman" panose="02020603050405020304" pitchFamily="18" charset="0"/>
              </a:rPr>
              <a:t>…a good survey response rate ranges between 5% and 30%. An excellent response rate is 50% or higher.</a:t>
            </a:r>
          </a:p>
          <a:p>
            <a:r>
              <a:rPr lang="en-US" sz="2300" dirty="0">
                <a:effectLst/>
                <a:latin typeface="Calibri" panose="020F0502020204030204" pitchFamily="34" charset="0"/>
                <a:ea typeface="Calibri" panose="020F0502020204030204" pitchFamily="34" charset="0"/>
                <a:cs typeface="Times New Roman" panose="02020603050405020304" pitchFamily="18" charset="0"/>
              </a:rPr>
              <a:t>Response rates vary widely for different types of surveys. Customer satisfaction surveys and market research surveys often have response rates in the 10% – 30% range.</a:t>
            </a:r>
            <a:endParaRPr lang="en-US" sz="23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94957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182</TotalTime>
  <Words>2980</Words>
  <Application>Microsoft Office PowerPoint</Application>
  <PresentationFormat>Widescreen</PresentationFormat>
  <Paragraphs>352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Corbel</vt:lpstr>
      <vt:lpstr>Parallax</vt:lpstr>
      <vt:lpstr>2024 Guadalupe Broadband Survey</vt:lpstr>
      <vt:lpstr>Why we did it</vt:lpstr>
      <vt:lpstr>PowerPoint Presentation</vt:lpstr>
      <vt:lpstr>How We Did It</vt:lpstr>
      <vt:lpstr>How We Did It</vt:lpstr>
      <vt:lpstr>How We Did It</vt:lpstr>
      <vt:lpstr>How We Did It</vt:lpstr>
      <vt:lpstr>How We Did It</vt:lpstr>
      <vt:lpstr>How We Did It</vt:lpstr>
      <vt:lpstr>How We Did It</vt:lpstr>
      <vt:lpstr>Key Results</vt:lpstr>
      <vt:lpstr>Key Results</vt:lpstr>
      <vt:lpstr>Key Results</vt:lpstr>
      <vt:lpstr>Key Results</vt:lpstr>
      <vt:lpstr>Key Results</vt:lpstr>
      <vt:lpstr>Key Results</vt:lpstr>
      <vt:lpstr>Key Results</vt:lpstr>
      <vt:lpstr>Key Results</vt:lpstr>
      <vt:lpstr>Key Results</vt:lpstr>
      <vt:lpstr>Key Results</vt:lpstr>
      <vt:lpstr>Key Results</vt:lpstr>
      <vt:lpstr>CASE STUDY</vt:lpstr>
      <vt:lpstr>CASE STUDY</vt:lpstr>
      <vt:lpstr>CASE STUDY</vt:lpstr>
      <vt:lpstr>CASE STUDY</vt:lpstr>
      <vt:lpstr>CONCLUSIONS</vt:lpstr>
      <vt:lpstr>CONCLUSIONS</vt:lpstr>
      <vt:lpstr>CONCLUSIONS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Guadalupe Broadband Survey</dc:title>
  <dc:creator>Garret Matsuura</dc:creator>
  <cp:lastModifiedBy>Garret Matsuura</cp:lastModifiedBy>
  <cp:revision>13</cp:revision>
  <dcterms:created xsi:type="dcterms:W3CDTF">2024-03-24T14:32:51Z</dcterms:created>
  <dcterms:modified xsi:type="dcterms:W3CDTF">2024-03-24T17:38:54Z</dcterms:modified>
</cp:coreProperties>
</file>